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  <p:sldId id="273" r:id="rId51"/>
    <p:sldId id="274" r:id="rId52"/>
    <p:sldId id="275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kton" charset="1" panose="02000000000000000000"/>
      <p:regular r:id="rId10"/>
    </p:embeddedFont>
    <p:embeddedFont>
      <p:font typeface="Lekton Bold" charset="1" panose="02000000000000000000"/>
      <p:regular r:id="rId11"/>
    </p:embeddedFont>
    <p:embeddedFont>
      <p:font typeface="Lekton Italics" charset="1" panose="02000506030000090003"/>
      <p:regular r:id="rId12"/>
    </p:embeddedFont>
    <p:embeddedFont>
      <p:font typeface="Intro Rust G Base2Line" charset="1" panose="00000500000000000000"/>
      <p:regular r:id="rId13"/>
    </p:embeddedFont>
    <p:embeddedFont>
      <p:font typeface="Helios" charset="1" panose="020B0504020202020204"/>
      <p:regular r:id="rId14"/>
    </p:embeddedFont>
    <p:embeddedFont>
      <p:font typeface="Helios Bold" charset="1" panose="020B0704020202020204"/>
      <p:regular r:id="rId15"/>
    </p:embeddedFont>
    <p:embeddedFont>
      <p:font typeface="Helios Italics" charset="1" panose="020B0503020202090204"/>
      <p:regular r:id="rId16"/>
    </p:embeddedFont>
    <p:embeddedFont>
      <p:font typeface="Helios Bold Italics" charset="1" panose="020B0703020202090204"/>
      <p:regular r:id="rId17"/>
    </p:embeddedFont>
    <p:embeddedFont>
      <p:font typeface="Helios Extended" charset="1" panose="02000505040000020004"/>
      <p:regular r:id="rId18"/>
    </p:embeddedFont>
    <p:embeddedFont>
      <p:font typeface="Helios Extended Bold" charset="1" panose="02000805050000020004"/>
      <p:regular r:id="rId19"/>
    </p:embeddedFont>
    <p:embeddedFont>
      <p:font typeface="Helios Extended Italics" charset="1" panose="02000505000000090004"/>
      <p:regular r:id="rId20"/>
    </p:embeddedFont>
    <p:embeddedFont>
      <p:font typeface="Helios Extended Bold Italics" charset="1" panose="02000805000000090004"/>
      <p:regular r:id="rId21"/>
    </p:embeddedFont>
    <p:embeddedFont>
      <p:font typeface="Inter" charset="1" panose="020B0502030000000004"/>
      <p:regular r:id="rId22"/>
    </p:embeddedFont>
    <p:embeddedFont>
      <p:font typeface="Inter Bold" charset="1" panose="020B0802030000000004"/>
      <p:regular r:id="rId23"/>
    </p:embeddedFont>
    <p:embeddedFont>
      <p:font typeface="Inter Italics" charset="1" panose="020B0502030000000004"/>
      <p:regular r:id="rId24"/>
    </p:embeddedFont>
    <p:embeddedFont>
      <p:font typeface="Inter Bold Italics" charset="1" panose="020B0802030000000004"/>
      <p:regular r:id="rId25"/>
    </p:embeddedFont>
    <p:embeddedFont>
      <p:font typeface="Inter Thin" charset="1" panose="020B0A02050000000004"/>
      <p:regular r:id="rId26"/>
    </p:embeddedFont>
    <p:embeddedFont>
      <p:font typeface="Inter Thin Italics" charset="1" panose="020B0A02050000000004"/>
      <p:regular r:id="rId27"/>
    </p:embeddedFont>
    <p:embeddedFont>
      <p:font typeface="Inter Extra-Light" charset="1" panose="02000503000000020004"/>
      <p:regular r:id="rId28"/>
    </p:embeddedFont>
    <p:embeddedFont>
      <p:font typeface="Inter Light" charset="1" panose="02000503000000020004"/>
      <p:regular r:id="rId29"/>
    </p:embeddedFont>
    <p:embeddedFont>
      <p:font typeface="Inter Medium" charset="1" panose="02000503000000020004"/>
      <p:regular r:id="rId30"/>
    </p:embeddedFont>
    <p:embeddedFont>
      <p:font typeface="Inter Semi-Bold" charset="1" panose="02000503000000020004"/>
      <p:regular r:id="rId31"/>
    </p:embeddedFont>
    <p:embeddedFont>
      <p:font typeface="Inter Ultra-Bold" charset="1" panose="02000503000000020004"/>
      <p:regular r:id="rId32"/>
    </p:embeddedFont>
    <p:embeddedFont>
      <p:font typeface="Inter Heavy" charset="1" panose="0200050300000002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49" Target="slides/slide16.xml" Type="http://schemas.openxmlformats.org/officeDocument/2006/relationships/slide"/><Relationship Id="rId5" Target="tableStyles.xml" Type="http://schemas.openxmlformats.org/officeDocument/2006/relationships/tableStyles"/><Relationship Id="rId50" Target="slides/slide17.xml" Type="http://schemas.openxmlformats.org/officeDocument/2006/relationships/slide"/><Relationship Id="rId51" Target="slides/slide18.xml" Type="http://schemas.openxmlformats.org/officeDocument/2006/relationships/slide"/><Relationship Id="rId52" Target="slides/slide19.xml" Type="http://schemas.openxmlformats.org/officeDocument/2006/relationships/slide"/><Relationship Id="rId53" Target="slides/slide2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49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6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5.png" Type="http://schemas.openxmlformats.org/officeDocument/2006/relationships/image"/><Relationship Id="rId17" Target="../media/image26.png" Type="http://schemas.openxmlformats.org/officeDocument/2006/relationships/image"/><Relationship Id="rId18" Target="../media/image27.png" Type="http://schemas.openxmlformats.org/officeDocument/2006/relationships/image"/><Relationship Id="rId19" Target="../media/image28.png" Type="http://schemas.openxmlformats.org/officeDocument/2006/relationships/image"/><Relationship Id="rId2" Target="../media/image2.png" Type="http://schemas.openxmlformats.org/officeDocument/2006/relationships/image"/><Relationship Id="rId20" Target="../media/image29.png" Type="http://schemas.openxmlformats.org/officeDocument/2006/relationships/image"/><Relationship Id="rId21" Target="../media/image30.png" Type="http://schemas.openxmlformats.org/officeDocument/2006/relationships/image"/><Relationship Id="rId22" Target="../media/image31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52147" y="1418433"/>
            <a:ext cx="7137973" cy="6745385"/>
          </a:xfrm>
          <a:custGeom>
            <a:avLst/>
            <a:gdLst/>
            <a:ahLst/>
            <a:cxnLst/>
            <a:rect r="r" b="b" t="t" l="l"/>
            <a:pathLst>
              <a:path h="6745385" w="7137973">
                <a:moveTo>
                  <a:pt x="0" y="0"/>
                </a:moveTo>
                <a:lnTo>
                  <a:pt x="7137973" y="0"/>
                </a:lnTo>
                <a:lnTo>
                  <a:pt x="7137973" y="6745385"/>
                </a:lnTo>
                <a:lnTo>
                  <a:pt x="0" y="6745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14058"/>
            <a:ext cx="1911103" cy="236176"/>
          </a:xfrm>
          <a:custGeom>
            <a:avLst/>
            <a:gdLst/>
            <a:ahLst/>
            <a:cxnLst/>
            <a:rect r="r" b="b" t="t" l="l"/>
            <a:pathLst>
              <a:path h="236176" w="1911103">
                <a:moveTo>
                  <a:pt x="0" y="0"/>
                </a:moveTo>
                <a:lnTo>
                  <a:pt x="1911103" y="0"/>
                </a:lnTo>
                <a:lnTo>
                  <a:pt x="1911103" y="236176"/>
                </a:lnTo>
                <a:lnTo>
                  <a:pt x="0" y="236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65759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48197" y="9135317"/>
            <a:ext cx="1911103" cy="236176"/>
          </a:xfrm>
          <a:custGeom>
            <a:avLst/>
            <a:gdLst/>
            <a:ahLst/>
            <a:cxnLst/>
            <a:rect r="r" b="b" t="t" l="l"/>
            <a:pathLst>
              <a:path h="236176" w="1911103">
                <a:moveTo>
                  <a:pt x="0" y="0"/>
                </a:moveTo>
                <a:lnTo>
                  <a:pt x="1911103" y="0"/>
                </a:lnTo>
                <a:lnTo>
                  <a:pt x="1911103" y="236176"/>
                </a:lnTo>
                <a:lnTo>
                  <a:pt x="0" y="236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65759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95345" y="3464810"/>
            <a:ext cx="15784221" cy="3069047"/>
            <a:chOff x="0" y="0"/>
            <a:chExt cx="21045628" cy="409206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1045628" cy="4092062"/>
              <a:chOff x="0" y="0"/>
              <a:chExt cx="4999297" cy="97205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999297" cy="972052"/>
              </a:xfrm>
              <a:custGeom>
                <a:avLst/>
                <a:gdLst/>
                <a:ahLst/>
                <a:cxnLst/>
                <a:rect r="r" b="b" t="t" l="l"/>
                <a:pathLst>
                  <a:path h="972052" w="4999297">
                    <a:moveTo>
                      <a:pt x="0" y="0"/>
                    </a:moveTo>
                    <a:lnTo>
                      <a:pt x="4999297" y="0"/>
                    </a:lnTo>
                    <a:lnTo>
                      <a:pt x="4999297" y="972052"/>
                    </a:lnTo>
                    <a:lnTo>
                      <a:pt x="0" y="97205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999297" cy="10196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4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759436" y="351904"/>
              <a:ext cx="19526755" cy="35766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69"/>
                </a:lnSpc>
              </a:pPr>
              <a:r>
                <a:rPr lang="en-US" sz="5886">
                  <a:solidFill>
                    <a:srgbClr val="FFFFFF"/>
                  </a:solidFill>
                  <a:latin typeface="Intro Rust G Base2Line"/>
                </a:rPr>
                <a:t>RAIL GUARD:</a:t>
              </a:r>
            </a:p>
            <a:p>
              <a:pPr algn="ctr">
                <a:lnSpc>
                  <a:spcPts val="6769"/>
                </a:lnSpc>
              </a:pPr>
              <a:r>
                <a:rPr lang="en-US" sz="5886">
                  <a:solidFill>
                    <a:srgbClr val="FFFFFF"/>
                  </a:solidFill>
                  <a:latin typeface="Intro Rust G Base2Line"/>
                </a:rPr>
                <a:t>SECURE RAILWAYS WITH SMART CCTV</a:t>
              </a:r>
            </a:p>
            <a:p>
              <a:pPr algn="ctr">
                <a:lnSpc>
                  <a:spcPts val="745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568568" y="2086921"/>
            <a:ext cx="1150865" cy="1151369"/>
          </a:xfrm>
          <a:custGeom>
            <a:avLst/>
            <a:gdLst/>
            <a:ahLst/>
            <a:cxnLst/>
            <a:rect r="r" b="b" t="t" l="l"/>
            <a:pathLst>
              <a:path h="1151369" w="1150865">
                <a:moveTo>
                  <a:pt x="0" y="0"/>
                </a:moveTo>
                <a:lnTo>
                  <a:pt x="1150864" y="0"/>
                </a:lnTo>
                <a:lnTo>
                  <a:pt x="1150864" y="1151369"/>
                </a:lnTo>
                <a:lnTo>
                  <a:pt x="0" y="1151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85128" y="907166"/>
            <a:ext cx="2674172" cy="243067"/>
          </a:xfrm>
          <a:custGeom>
            <a:avLst/>
            <a:gdLst/>
            <a:ahLst/>
            <a:cxnLst/>
            <a:rect r="r" b="b" t="t" l="l"/>
            <a:pathLst>
              <a:path h="243067" w="2674172">
                <a:moveTo>
                  <a:pt x="0" y="0"/>
                </a:moveTo>
                <a:lnTo>
                  <a:pt x="2674172" y="0"/>
                </a:lnTo>
                <a:lnTo>
                  <a:pt x="2674172" y="243068"/>
                </a:lnTo>
                <a:lnTo>
                  <a:pt x="0" y="2430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5993" t="0" r="-7350" b="-746431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028700" y="9135317"/>
            <a:ext cx="2674172" cy="243067"/>
          </a:xfrm>
          <a:custGeom>
            <a:avLst/>
            <a:gdLst/>
            <a:ahLst/>
            <a:cxnLst/>
            <a:rect r="r" b="b" t="t" l="l"/>
            <a:pathLst>
              <a:path h="243067" w="2674172">
                <a:moveTo>
                  <a:pt x="2674172" y="0"/>
                </a:moveTo>
                <a:lnTo>
                  <a:pt x="0" y="0"/>
                </a:lnTo>
                <a:lnTo>
                  <a:pt x="0" y="243068"/>
                </a:lnTo>
                <a:lnTo>
                  <a:pt x="2674172" y="243068"/>
                </a:lnTo>
                <a:lnTo>
                  <a:pt x="267417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5993" t="0" r="-7350" b="-746431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5897880" y="1023938"/>
            <a:ext cx="64922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5897880" y="9248643"/>
            <a:ext cx="64922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2178626" y="7111848"/>
            <a:ext cx="7005678" cy="901192"/>
            <a:chOff x="0" y="0"/>
            <a:chExt cx="9340903" cy="1201590"/>
          </a:xfrm>
        </p:grpSpPr>
        <p:sp>
          <p:nvSpPr>
            <p:cNvPr name="Freeform 16" id="16"/>
            <p:cNvSpPr/>
            <p:nvPr/>
          </p:nvSpPr>
          <p:spPr>
            <a:xfrm flipH="false" flipV="false" rot="-5400000">
              <a:off x="1312823" y="-469456"/>
              <a:ext cx="358222" cy="2983868"/>
            </a:xfrm>
            <a:custGeom>
              <a:avLst/>
              <a:gdLst/>
              <a:ahLst/>
              <a:cxnLst/>
              <a:rect r="r" b="b" t="t" l="l"/>
              <a:pathLst>
                <a:path h="2983868" w="358222">
                  <a:moveTo>
                    <a:pt x="0" y="0"/>
                  </a:moveTo>
                  <a:lnTo>
                    <a:pt x="358222" y="0"/>
                  </a:lnTo>
                  <a:lnTo>
                    <a:pt x="358222" y="2983869"/>
                  </a:lnTo>
                  <a:lnTo>
                    <a:pt x="0" y="2983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645045" t="0" r="-78832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28575"/>
              <a:ext cx="9340903" cy="531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700"/>
                </a:lnSpc>
              </a:pPr>
              <a:r>
                <a:rPr lang="en-US" sz="2700">
                  <a:solidFill>
                    <a:srgbClr val="FFFFFF"/>
                  </a:solidFill>
                  <a:latin typeface="Helios Extended Bold"/>
                </a:rPr>
                <a:t>TEAM META MINDS</a:t>
              </a:r>
            </a:p>
          </p:txBody>
        </p:sp>
        <p:sp>
          <p:nvSpPr>
            <p:cNvPr name="AutoShape 18" id="18"/>
            <p:cNvSpPr/>
            <p:nvPr/>
          </p:nvSpPr>
          <p:spPr>
            <a:xfrm>
              <a:off x="3432220" y="1028828"/>
              <a:ext cx="2413756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76325"/>
            <a:ext cx="15140117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</a:pPr>
            <a:r>
              <a:rPr lang="en-US" sz="4200" spc="84">
                <a:solidFill>
                  <a:srgbClr val="FFFFFF"/>
                </a:solidFill>
                <a:latin typeface="Helios Extended Bold"/>
              </a:rPr>
              <a:t>USE CASES/UTILIZATION 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31870" y="2763696"/>
            <a:ext cx="12737868" cy="623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3185" indent="-301592" lvl="1">
              <a:lnSpc>
                <a:spcPts val="4972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Helios Extended"/>
              </a:rPr>
              <a:t>Employs machine learning algorithms to detect unusual or abnormal patterns in behavior, helping identify potential criminal activities.  </a:t>
            </a:r>
          </a:p>
          <a:p>
            <a:pPr>
              <a:lnSpc>
                <a:spcPts val="4972"/>
              </a:lnSpc>
            </a:pPr>
          </a:p>
          <a:p>
            <a:pPr marL="603185" indent="-301592" lvl="1">
              <a:lnSpc>
                <a:spcPts val="4972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Helios Extended"/>
              </a:rPr>
              <a:t>Classifies different activities such as accidental pushing, suicidal tendencies, and assault.</a:t>
            </a:r>
          </a:p>
          <a:p>
            <a:pPr>
              <a:lnSpc>
                <a:spcPts val="4972"/>
              </a:lnSpc>
            </a:pPr>
          </a:p>
          <a:p>
            <a:pPr marL="603185" indent="-301592" lvl="1">
              <a:lnSpc>
                <a:spcPts val="4972"/>
              </a:lnSpc>
              <a:buFont typeface="Arial"/>
              <a:buChar char="•"/>
            </a:pPr>
            <a:r>
              <a:rPr lang="en-US" sz="2793">
                <a:solidFill>
                  <a:srgbClr val="FFFFFF"/>
                </a:solidFill>
                <a:latin typeface="Helios Extended"/>
              </a:rPr>
              <a:t>Sends instant notifications to employees and relevant personnel when suspicious activities are detected, enabling quick response.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14805757" y="6793549"/>
            <a:ext cx="4744264" cy="4859682"/>
          </a:xfrm>
          <a:custGeom>
            <a:avLst/>
            <a:gdLst/>
            <a:ahLst/>
            <a:cxnLst/>
            <a:rect r="r" b="b" t="t" l="l"/>
            <a:pathLst>
              <a:path h="4859682" w="4744264">
                <a:moveTo>
                  <a:pt x="0" y="0"/>
                </a:moveTo>
                <a:lnTo>
                  <a:pt x="4744264" y="0"/>
                </a:lnTo>
                <a:lnTo>
                  <a:pt x="4744264" y="4859682"/>
                </a:lnTo>
                <a:lnTo>
                  <a:pt x="0" y="4859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038409"/>
            <a:ext cx="3859819" cy="236517"/>
            <a:chOff x="0" y="0"/>
            <a:chExt cx="5146425" cy="315356"/>
          </a:xfrm>
        </p:grpSpPr>
        <p:sp>
          <p:nvSpPr>
            <p:cNvPr name="Freeform 6" id="6"/>
            <p:cNvSpPr/>
            <p:nvPr/>
          </p:nvSpPr>
          <p:spPr>
            <a:xfrm flipH="false" flipV="false" rot="-5400000">
              <a:off x="1155726" y="-1155726"/>
              <a:ext cx="315356" cy="2626808"/>
            </a:xfrm>
            <a:custGeom>
              <a:avLst/>
              <a:gdLst/>
              <a:ahLst/>
              <a:cxnLst/>
              <a:rect r="r" b="b" t="t" l="l"/>
              <a:pathLst>
                <a:path h="2626808" w="315356">
                  <a:moveTo>
                    <a:pt x="0" y="0"/>
                  </a:moveTo>
                  <a:lnTo>
                    <a:pt x="315356" y="0"/>
                  </a:lnTo>
                  <a:lnTo>
                    <a:pt x="315356" y="2626808"/>
                  </a:lnTo>
                  <a:lnTo>
                    <a:pt x="0" y="2626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645045" t="0" r="-78832" b="0"/>
              </a:stretch>
            </a:blipFill>
          </p:spPr>
        </p:sp>
        <p:sp>
          <p:nvSpPr>
            <p:cNvPr name="AutoShape 7" id="7"/>
            <p:cNvSpPr/>
            <p:nvPr/>
          </p:nvSpPr>
          <p:spPr>
            <a:xfrm>
              <a:off x="3021508" y="163268"/>
              <a:ext cx="2124917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266786" y="585174"/>
            <a:ext cx="1911103" cy="236176"/>
          </a:xfrm>
          <a:custGeom>
            <a:avLst/>
            <a:gdLst/>
            <a:ahLst/>
            <a:cxnLst/>
            <a:rect r="r" b="b" t="t" l="l"/>
            <a:pathLst>
              <a:path h="236176" w="1911103">
                <a:moveTo>
                  <a:pt x="0" y="0"/>
                </a:moveTo>
                <a:lnTo>
                  <a:pt x="1911103" y="0"/>
                </a:lnTo>
                <a:lnTo>
                  <a:pt x="1911103" y="236177"/>
                </a:lnTo>
                <a:lnTo>
                  <a:pt x="0" y="236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657599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854665" y="458182"/>
            <a:ext cx="1739268" cy="442536"/>
          </a:xfrm>
          <a:custGeom>
            <a:avLst/>
            <a:gdLst/>
            <a:ahLst/>
            <a:cxnLst/>
            <a:rect r="r" b="b" t="t" l="l"/>
            <a:pathLst>
              <a:path h="442536" w="1739268">
                <a:moveTo>
                  <a:pt x="1739268" y="0"/>
                </a:moveTo>
                <a:lnTo>
                  <a:pt x="0" y="0"/>
                </a:lnTo>
                <a:lnTo>
                  <a:pt x="0" y="442536"/>
                </a:lnTo>
                <a:lnTo>
                  <a:pt x="1739268" y="442536"/>
                </a:lnTo>
                <a:lnTo>
                  <a:pt x="173926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66963" t="-238188" r="-69619" b="-591635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8379651" y="698500"/>
            <a:ext cx="64922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98336" y="6222943"/>
            <a:ext cx="4866538" cy="2793042"/>
            <a:chOff x="0" y="0"/>
            <a:chExt cx="1281722" cy="735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1722" cy="735616"/>
            </a:xfrm>
            <a:custGeom>
              <a:avLst/>
              <a:gdLst/>
              <a:ahLst/>
              <a:cxnLst/>
              <a:rect r="r" b="b" t="t" l="l"/>
              <a:pathLst>
                <a:path h="735616" w="1281722">
                  <a:moveTo>
                    <a:pt x="0" y="0"/>
                  </a:moveTo>
                  <a:lnTo>
                    <a:pt x="1281722" y="0"/>
                  </a:lnTo>
                  <a:lnTo>
                    <a:pt x="1281722" y="735616"/>
                  </a:lnTo>
                  <a:lnTo>
                    <a:pt x="0" y="7356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81722" cy="783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53491" y="6222943"/>
            <a:ext cx="4866538" cy="2793042"/>
            <a:chOff x="0" y="0"/>
            <a:chExt cx="1281722" cy="7356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1722" cy="735616"/>
            </a:xfrm>
            <a:custGeom>
              <a:avLst/>
              <a:gdLst/>
              <a:ahLst/>
              <a:cxnLst/>
              <a:rect r="r" b="b" t="t" l="l"/>
              <a:pathLst>
                <a:path h="735616" w="1281722">
                  <a:moveTo>
                    <a:pt x="0" y="0"/>
                  </a:moveTo>
                  <a:lnTo>
                    <a:pt x="1281722" y="0"/>
                  </a:lnTo>
                  <a:lnTo>
                    <a:pt x="1281722" y="735616"/>
                  </a:lnTo>
                  <a:lnTo>
                    <a:pt x="0" y="7356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81722" cy="783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98336" y="5282379"/>
            <a:ext cx="4866538" cy="940564"/>
            <a:chOff x="0" y="0"/>
            <a:chExt cx="1281722" cy="2477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1722" cy="247720"/>
            </a:xfrm>
            <a:custGeom>
              <a:avLst/>
              <a:gdLst/>
              <a:ahLst/>
              <a:cxnLst/>
              <a:rect r="r" b="b" t="t" l="l"/>
              <a:pathLst>
                <a:path h="247720" w="1281722">
                  <a:moveTo>
                    <a:pt x="0" y="0"/>
                  </a:moveTo>
                  <a:lnTo>
                    <a:pt x="1281722" y="0"/>
                  </a:lnTo>
                  <a:lnTo>
                    <a:pt x="1281722" y="247720"/>
                  </a:lnTo>
                  <a:lnTo>
                    <a:pt x="0" y="247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1722" cy="295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53491" y="5282379"/>
            <a:ext cx="4866538" cy="940564"/>
            <a:chOff x="0" y="0"/>
            <a:chExt cx="1281722" cy="2477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1722" cy="247720"/>
            </a:xfrm>
            <a:custGeom>
              <a:avLst/>
              <a:gdLst/>
              <a:ahLst/>
              <a:cxnLst/>
              <a:rect r="r" b="b" t="t" l="l"/>
              <a:pathLst>
                <a:path h="247720" w="1281722">
                  <a:moveTo>
                    <a:pt x="0" y="0"/>
                  </a:moveTo>
                  <a:lnTo>
                    <a:pt x="1281722" y="0"/>
                  </a:lnTo>
                  <a:lnTo>
                    <a:pt x="1281722" y="247720"/>
                  </a:lnTo>
                  <a:lnTo>
                    <a:pt x="0" y="247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1722" cy="295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89255" y="6311427"/>
            <a:ext cx="4484700" cy="261607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844410" y="6311427"/>
            <a:ext cx="4484700" cy="2616075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15520028" y="812577"/>
            <a:ext cx="1739272" cy="432245"/>
          </a:xfrm>
          <a:custGeom>
            <a:avLst/>
            <a:gdLst/>
            <a:ahLst/>
            <a:cxnLst/>
            <a:rect r="r" b="b" t="t" l="l"/>
            <a:pathLst>
              <a:path h="432245" w="1739272">
                <a:moveTo>
                  <a:pt x="0" y="0"/>
                </a:moveTo>
                <a:lnTo>
                  <a:pt x="1739272" y="0"/>
                </a:lnTo>
                <a:lnTo>
                  <a:pt x="1739272" y="432246"/>
                </a:lnTo>
                <a:lnTo>
                  <a:pt x="0" y="432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4637" t="-116996" r="-25007" b="-258983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028700" y="812577"/>
            <a:ext cx="1739272" cy="432245"/>
          </a:xfrm>
          <a:custGeom>
            <a:avLst/>
            <a:gdLst/>
            <a:ahLst/>
            <a:cxnLst/>
            <a:rect r="r" b="b" t="t" l="l"/>
            <a:pathLst>
              <a:path h="432245" w="1739272">
                <a:moveTo>
                  <a:pt x="1739272" y="0"/>
                </a:moveTo>
                <a:lnTo>
                  <a:pt x="0" y="0"/>
                </a:lnTo>
                <a:lnTo>
                  <a:pt x="0" y="432246"/>
                </a:lnTo>
                <a:lnTo>
                  <a:pt x="1739272" y="432246"/>
                </a:lnTo>
                <a:lnTo>
                  <a:pt x="17392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4637" t="-116996" r="-25007" b="-258983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62980" y="5546795"/>
            <a:ext cx="3737250" cy="354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65"/>
              </a:lnSpc>
              <a:spcBef>
                <a:spcPct val="0"/>
              </a:spcBef>
            </a:pPr>
            <a:r>
              <a:rPr lang="en-US" sz="2118">
                <a:solidFill>
                  <a:srgbClr val="FFFFFF"/>
                </a:solidFill>
                <a:latin typeface="Helios"/>
              </a:rPr>
              <a:t>USING CNN + RNN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18135" y="5546795"/>
            <a:ext cx="3737250" cy="354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65"/>
              </a:lnSpc>
              <a:spcBef>
                <a:spcPct val="0"/>
              </a:spcBef>
            </a:pPr>
            <a:r>
              <a:rPr lang="en-US" sz="2118">
                <a:solidFill>
                  <a:srgbClr val="FFFFFF"/>
                </a:solidFill>
                <a:latin typeface="Helios"/>
              </a:rPr>
              <a:t>USING LRCN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47404" y="1120998"/>
            <a:ext cx="14742260" cy="87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77"/>
              </a:lnSpc>
              <a:spcBef>
                <a:spcPct val="0"/>
              </a:spcBef>
            </a:pPr>
            <a:r>
              <a:rPr lang="en-US" sz="4984">
                <a:solidFill>
                  <a:srgbClr val="FFFFFF"/>
                </a:solidFill>
                <a:latin typeface="Helios Extended Bold"/>
              </a:rPr>
              <a:t>ANALYSIS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2917738" y="1023938"/>
            <a:ext cx="181031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3646528" y="1024362"/>
            <a:ext cx="181031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898336" y="3009919"/>
            <a:ext cx="14133777" cy="63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7"/>
              </a:lnSpc>
            </a:pPr>
            <a:r>
              <a:rPr lang="en-US" sz="3099">
                <a:solidFill>
                  <a:srgbClr val="FFFFFF"/>
                </a:solidFill>
                <a:latin typeface="Inter"/>
              </a:rPr>
              <a:t>Accuracy of the model based on deep learning techniques used 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20028" y="812577"/>
            <a:ext cx="1739272" cy="432245"/>
          </a:xfrm>
          <a:custGeom>
            <a:avLst/>
            <a:gdLst/>
            <a:ahLst/>
            <a:cxnLst/>
            <a:rect r="r" b="b" t="t" l="l"/>
            <a:pathLst>
              <a:path h="432245" w="1739272">
                <a:moveTo>
                  <a:pt x="0" y="0"/>
                </a:moveTo>
                <a:lnTo>
                  <a:pt x="1739272" y="0"/>
                </a:lnTo>
                <a:lnTo>
                  <a:pt x="1739272" y="432246"/>
                </a:lnTo>
                <a:lnTo>
                  <a:pt x="0" y="432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4637" t="-116996" r="-25007" b="-25898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812577"/>
            <a:ext cx="1739272" cy="432245"/>
          </a:xfrm>
          <a:custGeom>
            <a:avLst/>
            <a:gdLst/>
            <a:ahLst/>
            <a:cxnLst/>
            <a:rect r="r" b="b" t="t" l="l"/>
            <a:pathLst>
              <a:path h="432245" w="1739272">
                <a:moveTo>
                  <a:pt x="1739272" y="0"/>
                </a:moveTo>
                <a:lnTo>
                  <a:pt x="0" y="0"/>
                </a:lnTo>
                <a:lnTo>
                  <a:pt x="0" y="432246"/>
                </a:lnTo>
                <a:lnTo>
                  <a:pt x="1739272" y="432246"/>
                </a:lnTo>
                <a:lnTo>
                  <a:pt x="1739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4637" t="-116996" r="-25007" b="-258983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2917738" y="1023938"/>
            <a:ext cx="181031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3646528" y="1024362"/>
            <a:ext cx="181031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050263"/>
            <a:ext cx="7077790" cy="5144345"/>
          </a:xfrm>
          <a:custGeom>
            <a:avLst/>
            <a:gdLst/>
            <a:ahLst/>
            <a:cxnLst/>
            <a:rect r="r" b="b" t="t" l="l"/>
            <a:pathLst>
              <a:path h="5144345" w="7077790">
                <a:moveTo>
                  <a:pt x="0" y="0"/>
                </a:moveTo>
                <a:lnTo>
                  <a:pt x="7077790" y="0"/>
                </a:lnTo>
                <a:lnTo>
                  <a:pt x="7077790" y="5144344"/>
                </a:lnTo>
                <a:lnTo>
                  <a:pt x="0" y="5144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65882" y="3050263"/>
            <a:ext cx="6923782" cy="5144345"/>
          </a:xfrm>
          <a:custGeom>
            <a:avLst/>
            <a:gdLst/>
            <a:ahLst/>
            <a:cxnLst/>
            <a:rect r="r" b="b" t="t" l="l"/>
            <a:pathLst>
              <a:path h="5144345" w="6923782">
                <a:moveTo>
                  <a:pt x="0" y="0"/>
                </a:moveTo>
                <a:lnTo>
                  <a:pt x="6923782" y="0"/>
                </a:lnTo>
                <a:lnTo>
                  <a:pt x="6923782" y="5144344"/>
                </a:lnTo>
                <a:lnTo>
                  <a:pt x="0" y="5144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47404" y="1120998"/>
            <a:ext cx="14742260" cy="87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77"/>
              </a:lnSpc>
              <a:spcBef>
                <a:spcPct val="0"/>
              </a:spcBef>
            </a:pPr>
            <a:r>
              <a:rPr lang="en-US" sz="4984">
                <a:solidFill>
                  <a:srgbClr val="FFFFFF"/>
                </a:solidFill>
                <a:latin typeface="Helios Extended Bold"/>
              </a:rPr>
              <a:t>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77111" y="1829439"/>
            <a:ext cx="14133777" cy="63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7"/>
              </a:lnSpc>
            </a:pPr>
            <a:r>
              <a:rPr lang="en-US" sz="3099">
                <a:solidFill>
                  <a:srgbClr val="FFFFFF"/>
                </a:solidFill>
                <a:latin typeface="Inter"/>
              </a:rPr>
              <a:t>Analysis of total loss and accuracy metrics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89669" y="1081088"/>
            <a:ext cx="10928003" cy="70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79"/>
              </a:lnSpc>
            </a:pPr>
            <a:r>
              <a:rPr lang="en-US" sz="5079">
                <a:solidFill>
                  <a:srgbClr val="FFFFFF"/>
                </a:solidFill>
                <a:latin typeface="Helios Extended Bold"/>
              </a:rPr>
              <a:t>WORKING MODEL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751309" y="1770808"/>
            <a:ext cx="7137973" cy="6745385"/>
          </a:xfrm>
          <a:custGeom>
            <a:avLst/>
            <a:gdLst/>
            <a:ahLst/>
            <a:cxnLst/>
            <a:rect r="r" b="b" t="t" l="l"/>
            <a:pathLst>
              <a:path h="6745385" w="7137973">
                <a:moveTo>
                  <a:pt x="0" y="0"/>
                </a:moveTo>
                <a:lnTo>
                  <a:pt x="7137973" y="0"/>
                </a:lnTo>
                <a:lnTo>
                  <a:pt x="7137973" y="6745384"/>
                </a:lnTo>
                <a:lnTo>
                  <a:pt x="0" y="6745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9144000" y="1023938"/>
            <a:ext cx="190078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4017672" y="9258300"/>
            <a:ext cx="1475484" cy="4762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932907"/>
            <a:ext cx="9098523" cy="5090534"/>
          </a:xfrm>
          <a:custGeom>
            <a:avLst/>
            <a:gdLst/>
            <a:ahLst/>
            <a:cxnLst/>
            <a:rect r="r" b="b" t="t" l="l"/>
            <a:pathLst>
              <a:path h="5090534" w="9098523">
                <a:moveTo>
                  <a:pt x="0" y="0"/>
                </a:moveTo>
                <a:lnTo>
                  <a:pt x="9098523" y="0"/>
                </a:lnTo>
                <a:lnTo>
                  <a:pt x="9098523" y="5090534"/>
                </a:lnTo>
                <a:lnTo>
                  <a:pt x="0" y="5090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36629" y="2932907"/>
            <a:ext cx="6809099" cy="3072270"/>
          </a:xfrm>
          <a:custGeom>
            <a:avLst/>
            <a:gdLst/>
            <a:ahLst/>
            <a:cxnLst/>
            <a:rect r="r" b="b" t="t" l="l"/>
            <a:pathLst>
              <a:path h="3072270" w="6809099">
                <a:moveTo>
                  <a:pt x="0" y="0"/>
                </a:moveTo>
                <a:lnTo>
                  <a:pt x="6809100" y="0"/>
                </a:lnTo>
                <a:lnTo>
                  <a:pt x="6809100" y="3072270"/>
                </a:lnTo>
                <a:lnTo>
                  <a:pt x="0" y="3072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6" r="-613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36629" y="6337700"/>
            <a:ext cx="6809099" cy="992326"/>
          </a:xfrm>
          <a:custGeom>
            <a:avLst/>
            <a:gdLst/>
            <a:ahLst/>
            <a:cxnLst/>
            <a:rect r="r" b="b" t="t" l="l"/>
            <a:pathLst>
              <a:path h="992326" w="6809099">
                <a:moveTo>
                  <a:pt x="0" y="0"/>
                </a:moveTo>
                <a:lnTo>
                  <a:pt x="6809100" y="0"/>
                </a:lnTo>
                <a:lnTo>
                  <a:pt x="6809100" y="992326"/>
                </a:lnTo>
                <a:lnTo>
                  <a:pt x="0" y="992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212" t="0" r="-406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3618092" y="9370407"/>
            <a:ext cx="1739268" cy="442536"/>
          </a:xfrm>
          <a:custGeom>
            <a:avLst/>
            <a:gdLst/>
            <a:ahLst/>
            <a:cxnLst/>
            <a:rect r="r" b="b" t="t" l="l"/>
            <a:pathLst>
              <a:path h="442536" w="1739268">
                <a:moveTo>
                  <a:pt x="1739268" y="0"/>
                </a:moveTo>
                <a:lnTo>
                  <a:pt x="0" y="0"/>
                </a:lnTo>
                <a:lnTo>
                  <a:pt x="0" y="442536"/>
                </a:lnTo>
                <a:lnTo>
                  <a:pt x="1739268" y="442536"/>
                </a:lnTo>
                <a:lnTo>
                  <a:pt x="17392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058" t="-596636" r="-68523" b="-233186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897880" y="9667177"/>
            <a:ext cx="64922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69275" y="414043"/>
            <a:ext cx="4852421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69275" y="1471342"/>
            <a:ext cx="2884900" cy="176777"/>
            <a:chOff x="0" y="0"/>
            <a:chExt cx="3846534" cy="235703"/>
          </a:xfrm>
        </p:grpSpPr>
        <p:sp>
          <p:nvSpPr>
            <p:cNvPr name="Freeform 6" id="6"/>
            <p:cNvSpPr/>
            <p:nvPr/>
          </p:nvSpPr>
          <p:spPr>
            <a:xfrm flipH="false" flipV="false" rot="-5400000">
              <a:off x="863811" y="-863811"/>
              <a:ext cx="235703" cy="1963325"/>
            </a:xfrm>
            <a:custGeom>
              <a:avLst/>
              <a:gdLst/>
              <a:ahLst/>
              <a:cxnLst/>
              <a:rect r="r" b="b" t="t" l="l"/>
              <a:pathLst>
                <a:path h="1963325" w="235703">
                  <a:moveTo>
                    <a:pt x="0" y="0"/>
                  </a:moveTo>
                  <a:lnTo>
                    <a:pt x="235703" y="0"/>
                  </a:lnTo>
                  <a:lnTo>
                    <a:pt x="235703" y="1963325"/>
                  </a:lnTo>
                  <a:lnTo>
                    <a:pt x="0" y="19633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645045" t="0" r="-78832" b="0"/>
              </a:stretch>
            </a:blipFill>
          </p:spPr>
        </p:sp>
        <p:sp>
          <p:nvSpPr>
            <p:cNvPr name="AutoShape 7" id="7"/>
            <p:cNvSpPr/>
            <p:nvPr/>
          </p:nvSpPr>
          <p:spPr>
            <a:xfrm>
              <a:off x="2258331" y="122030"/>
              <a:ext cx="1588203" cy="0"/>
            </a:xfrm>
            <a:prstGeom prst="line">
              <a:avLst/>
            </a:prstGeom>
            <a:ln cap="flat" w="9492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718682" y="3026901"/>
            <a:ext cx="11659310" cy="6002203"/>
          </a:xfrm>
          <a:custGeom>
            <a:avLst/>
            <a:gdLst/>
            <a:ahLst/>
            <a:cxnLst/>
            <a:rect r="r" b="b" t="t" l="l"/>
            <a:pathLst>
              <a:path h="6002203" w="11659310">
                <a:moveTo>
                  <a:pt x="0" y="0"/>
                </a:moveTo>
                <a:lnTo>
                  <a:pt x="11659310" y="0"/>
                </a:lnTo>
                <a:lnTo>
                  <a:pt x="11659310" y="6002203"/>
                </a:lnTo>
                <a:lnTo>
                  <a:pt x="0" y="60022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3616843" y="708648"/>
            <a:ext cx="10805506" cy="747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31"/>
              </a:lnSpc>
            </a:pPr>
            <a:r>
              <a:rPr lang="en-US" sz="5231">
                <a:solidFill>
                  <a:srgbClr val="FFFFFF"/>
                </a:solidFill>
                <a:latin typeface="Helios Extended Bold"/>
              </a:rPr>
              <a:t>UI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3778" y="2047168"/>
            <a:ext cx="14133777" cy="63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7"/>
              </a:lnSpc>
            </a:pPr>
            <a:r>
              <a:rPr lang="en-US" sz="3099">
                <a:solidFill>
                  <a:srgbClr val="FFFFFF"/>
                </a:solidFill>
                <a:latin typeface="Inter"/>
              </a:rPr>
              <a:t>LANDING PAGE 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72259" y="9258300"/>
            <a:ext cx="1739268" cy="442536"/>
          </a:xfrm>
          <a:custGeom>
            <a:avLst/>
            <a:gdLst/>
            <a:ahLst/>
            <a:cxnLst/>
            <a:rect r="r" b="b" t="t" l="l"/>
            <a:pathLst>
              <a:path h="442536" w="1739268">
                <a:moveTo>
                  <a:pt x="1739267" y="0"/>
                </a:moveTo>
                <a:lnTo>
                  <a:pt x="0" y="0"/>
                </a:lnTo>
                <a:lnTo>
                  <a:pt x="0" y="442536"/>
                </a:lnTo>
                <a:lnTo>
                  <a:pt x="1739267" y="442536"/>
                </a:lnTo>
                <a:lnTo>
                  <a:pt x="17392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058" t="-596636" r="-68523" b="-233186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72259" y="9817705"/>
            <a:ext cx="64922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69275" y="414043"/>
            <a:ext cx="4852421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69275" y="1471342"/>
            <a:ext cx="2884900" cy="176777"/>
            <a:chOff x="0" y="0"/>
            <a:chExt cx="3846534" cy="235703"/>
          </a:xfrm>
        </p:grpSpPr>
        <p:sp>
          <p:nvSpPr>
            <p:cNvPr name="Freeform 6" id="6"/>
            <p:cNvSpPr/>
            <p:nvPr/>
          </p:nvSpPr>
          <p:spPr>
            <a:xfrm flipH="false" flipV="false" rot="-5400000">
              <a:off x="863811" y="-863811"/>
              <a:ext cx="235703" cy="1963325"/>
            </a:xfrm>
            <a:custGeom>
              <a:avLst/>
              <a:gdLst/>
              <a:ahLst/>
              <a:cxnLst/>
              <a:rect r="r" b="b" t="t" l="l"/>
              <a:pathLst>
                <a:path h="1963325" w="235703">
                  <a:moveTo>
                    <a:pt x="0" y="0"/>
                  </a:moveTo>
                  <a:lnTo>
                    <a:pt x="235703" y="0"/>
                  </a:lnTo>
                  <a:lnTo>
                    <a:pt x="235703" y="1963325"/>
                  </a:lnTo>
                  <a:lnTo>
                    <a:pt x="0" y="19633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645045" t="0" r="-78832" b="0"/>
              </a:stretch>
            </a:blipFill>
          </p:spPr>
        </p:sp>
        <p:sp>
          <p:nvSpPr>
            <p:cNvPr name="AutoShape 7" id="7"/>
            <p:cNvSpPr/>
            <p:nvPr/>
          </p:nvSpPr>
          <p:spPr>
            <a:xfrm>
              <a:off x="2258331" y="122030"/>
              <a:ext cx="1588203" cy="0"/>
            </a:xfrm>
            <a:prstGeom prst="line">
              <a:avLst/>
            </a:prstGeom>
            <a:ln cap="flat" w="9492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364499" y="1127860"/>
            <a:ext cx="7894699" cy="4346676"/>
          </a:xfrm>
          <a:custGeom>
            <a:avLst/>
            <a:gdLst/>
            <a:ahLst/>
            <a:cxnLst/>
            <a:rect r="r" b="b" t="t" l="l"/>
            <a:pathLst>
              <a:path h="4346676" w="7894699">
                <a:moveTo>
                  <a:pt x="0" y="0"/>
                </a:moveTo>
                <a:lnTo>
                  <a:pt x="7894699" y="0"/>
                </a:lnTo>
                <a:lnTo>
                  <a:pt x="7894699" y="4346676"/>
                </a:lnTo>
                <a:lnTo>
                  <a:pt x="0" y="43466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275" t="0" r="-1400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64499" y="5889343"/>
            <a:ext cx="7894699" cy="3923600"/>
          </a:xfrm>
          <a:custGeom>
            <a:avLst/>
            <a:gdLst/>
            <a:ahLst/>
            <a:cxnLst/>
            <a:rect r="r" b="b" t="t" l="l"/>
            <a:pathLst>
              <a:path h="3923600" w="7894699">
                <a:moveTo>
                  <a:pt x="0" y="0"/>
                </a:moveTo>
                <a:lnTo>
                  <a:pt x="7894699" y="0"/>
                </a:lnTo>
                <a:lnTo>
                  <a:pt x="7894699" y="3923600"/>
                </a:lnTo>
                <a:lnTo>
                  <a:pt x="0" y="3923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856" r="0" b="-285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616843" y="708648"/>
            <a:ext cx="10805506" cy="747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31"/>
              </a:lnSpc>
            </a:pPr>
            <a:r>
              <a:rPr lang="en-US" sz="5231">
                <a:solidFill>
                  <a:srgbClr val="FFFFFF"/>
                </a:solidFill>
                <a:latin typeface="Helios Extended Bold"/>
              </a:rPr>
              <a:t>UI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85910" y="2533945"/>
            <a:ext cx="14133777" cy="63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7"/>
              </a:lnSpc>
            </a:pPr>
            <a:r>
              <a:rPr lang="en-US" sz="3099">
                <a:solidFill>
                  <a:srgbClr val="FFFFFF"/>
                </a:solidFill>
                <a:latin typeface="Inter"/>
              </a:rPr>
              <a:t>ABOUT US: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5910" y="7446203"/>
            <a:ext cx="14133777" cy="63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7"/>
              </a:lnSpc>
            </a:pPr>
            <a:r>
              <a:rPr lang="en-US" sz="3099">
                <a:solidFill>
                  <a:srgbClr val="FFFFFF"/>
                </a:solidFill>
                <a:latin typeface="Inter"/>
              </a:rPr>
              <a:t>FEATURES: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72259" y="9258300"/>
            <a:ext cx="1739268" cy="442536"/>
          </a:xfrm>
          <a:custGeom>
            <a:avLst/>
            <a:gdLst/>
            <a:ahLst/>
            <a:cxnLst/>
            <a:rect r="r" b="b" t="t" l="l"/>
            <a:pathLst>
              <a:path h="442536" w="1739268">
                <a:moveTo>
                  <a:pt x="1739267" y="0"/>
                </a:moveTo>
                <a:lnTo>
                  <a:pt x="0" y="0"/>
                </a:lnTo>
                <a:lnTo>
                  <a:pt x="0" y="442536"/>
                </a:lnTo>
                <a:lnTo>
                  <a:pt x="1739267" y="442536"/>
                </a:lnTo>
                <a:lnTo>
                  <a:pt x="17392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058" t="-596636" r="-68523" b="-233186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72259" y="9817705"/>
            <a:ext cx="64922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69275" y="414043"/>
            <a:ext cx="4852421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69275" y="1471342"/>
            <a:ext cx="2884900" cy="176777"/>
            <a:chOff x="0" y="0"/>
            <a:chExt cx="3846534" cy="235703"/>
          </a:xfrm>
        </p:grpSpPr>
        <p:sp>
          <p:nvSpPr>
            <p:cNvPr name="Freeform 6" id="6"/>
            <p:cNvSpPr/>
            <p:nvPr/>
          </p:nvSpPr>
          <p:spPr>
            <a:xfrm flipH="false" flipV="false" rot="-5400000">
              <a:off x="863811" y="-863811"/>
              <a:ext cx="235703" cy="1963325"/>
            </a:xfrm>
            <a:custGeom>
              <a:avLst/>
              <a:gdLst/>
              <a:ahLst/>
              <a:cxnLst/>
              <a:rect r="r" b="b" t="t" l="l"/>
              <a:pathLst>
                <a:path h="1963325" w="235703">
                  <a:moveTo>
                    <a:pt x="0" y="0"/>
                  </a:moveTo>
                  <a:lnTo>
                    <a:pt x="235703" y="0"/>
                  </a:lnTo>
                  <a:lnTo>
                    <a:pt x="235703" y="1963325"/>
                  </a:lnTo>
                  <a:lnTo>
                    <a:pt x="0" y="19633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645045" t="0" r="-78832" b="0"/>
              </a:stretch>
            </a:blipFill>
          </p:spPr>
        </p:sp>
        <p:sp>
          <p:nvSpPr>
            <p:cNvPr name="AutoShape 7" id="7"/>
            <p:cNvSpPr/>
            <p:nvPr/>
          </p:nvSpPr>
          <p:spPr>
            <a:xfrm>
              <a:off x="2258331" y="122030"/>
              <a:ext cx="1588203" cy="0"/>
            </a:xfrm>
            <a:prstGeom prst="line">
              <a:avLst/>
            </a:prstGeom>
            <a:ln cap="flat" w="9492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364499" y="826225"/>
            <a:ext cx="8555188" cy="4317275"/>
          </a:xfrm>
          <a:custGeom>
            <a:avLst/>
            <a:gdLst/>
            <a:ahLst/>
            <a:cxnLst/>
            <a:rect r="r" b="b" t="t" l="l"/>
            <a:pathLst>
              <a:path h="4317275" w="8555188">
                <a:moveTo>
                  <a:pt x="0" y="0"/>
                </a:moveTo>
                <a:lnTo>
                  <a:pt x="8555188" y="0"/>
                </a:lnTo>
                <a:lnTo>
                  <a:pt x="8555188" y="4317275"/>
                </a:lnTo>
                <a:lnTo>
                  <a:pt x="0" y="4317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64499" y="5776796"/>
            <a:ext cx="8555188" cy="3542808"/>
          </a:xfrm>
          <a:custGeom>
            <a:avLst/>
            <a:gdLst/>
            <a:ahLst/>
            <a:cxnLst/>
            <a:rect r="r" b="b" t="t" l="l"/>
            <a:pathLst>
              <a:path h="3542808" w="8555188">
                <a:moveTo>
                  <a:pt x="0" y="0"/>
                </a:moveTo>
                <a:lnTo>
                  <a:pt x="8555188" y="0"/>
                </a:lnTo>
                <a:lnTo>
                  <a:pt x="8555188" y="3542808"/>
                </a:lnTo>
                <a:lnTo>
                  <a:pt x="0" y="35428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616843" y="708648"/>
            <a:ext cx="10805506" cy="747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31"/>
              </a:lnSpc>
            </a:pPr>
            <a:r>
              <a:rPr lang="en-US" sz="5231">
                <a:solidFill>
                  <a:srgbClr val="FFFFFF"/>
                </a:solidFill>
                <a:latin typeface="Helios Extended Bold"/>
              </a:rPr>
              <a:t>UI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579922"/>
            <a:ext cx="14133777" cy="63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7"/>
              </a:lnSpc>
            </a:pPr>
            <a:r>
              <a:rPr lang="en-US" sz="3099">
                <a:solidFill>
                  <a:srgbClr val="FFFFFF"/>
                </a:solidFill>
                <a:latin typeface="Inter"/>
              </a:rPr>
              <a:t>SERVICES AND ACCURACY: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073281"/>
            <a:ext cx="14040089" cy="63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7"/>
              </a:lnSpc>
            </a:pPr>
            <a:r>
              <a:rPr lang="en-US" sz="3099">
                <a:solidFill>
                  <a:srgbClr val="FFFFFF"/>
                </a:solidFill>
                <a:latin typeface="Inter"/>
              </a:rPr>
              <a:t>TEAM 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72259" y="9258300"/>
            <a:ext cx="1739268" cy="442536"/>
          </a:xfrm>
          <a:custGeom>
            <a:avLst/>
            <a:gdLst/>
            <a:ahLst/>
            <a:cxnLst/>
            <a:rect r="r" b="b" t="t" l="l"/>
            <a:pathLst>
              <a:path h="442536" w="1739268">
                <a:moveTo>
                  <a:pt x="1739267" y="0"/>
                </a:moveTo>
                <a:lnTo>
                  <a:pt x="0" y="0"/>
                </a:lnTo>
                <a:lnTo>
                  <a:pt x="0" y="442536"/>
                </a:lnTo>
                <a:lnTo>
                  <a:pt x="1739267" y="442536"/>
                </a:lnTo>
                <a:lnTo>
                  <a:pt x="17392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058" t="-596636" r="-68523" b="-233186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72259" y="9817705"/>
            <a:ext cx="64922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299442" y="499828"/>
            <a:ext cx="4852421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299442" y="1582732"/>
            <a:ext cx="2884900" cy="176777"/>
            <a:chOff x="0" y="0"/>
            <a:chExt cx="3846534" cy="235703"/>
          </a:xfrm>
        </p:grpSpPr>
        <p:sp>
          <p:nvSpPr>
            <p:cNvPr name="Freeform 6" id="6"/>
            <p:cNvSpPr/>
            <p:nvPr/>
          </p:nvSpPr>
          <p:spPr>
            <a:xfrm flipH="false" flipV="false" rot="-5400000">
              <a:off x="863811" y="-863811"/>
              <a:ext cx="235703" cy="1963325"/>
            </a:xfrm>
            <a:custGeom>
              <a:avLst/>
              <a:gdLst/>
              <a:ahLst/>
              <a:cxnLst/>
              <a:rect r="r" b="b" t="t" l="l"/>
              <a:pathLst>
                <a:path h="1963325" w="235703">
                  <a:moveTo>
                    <a:pt x="0" y="0"/>
                  </a:moveTo>
                  <a:lnTo>
                    <a:pt x="235703" y="0"/>
                  </a:lnTo>
                  <a:lnTo>
                    <a:pt x="235703" y="1963325"/>
                  </a:lnTo>
                  <a:lnTo>
                    <a:pt x="0" y="19633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645045" t="0" r="-78832" b="0"/>
              </a:stretch>
            </a:blipFill>
          </p:spPr>
        </p:sp>
        <p:sp>
          <p:nvSpPr>
            <p:cNvPr name="AutoShape 7" id="7"/>
            <p:cNvSpPr/>
            <p:nvPr/>
          </p:nvSpPr>
          <p:spPr>
            <a:xfrm>
              <a:off x="2258331" y="122030"/>
              <a:ext cx="1588203" cy="0"/>
            </a:xfrm>
            <a:prstGeom prst="line">
              <a:avLst/>
            </a:prstGeom>
            <a:ln cap="flat" w="9492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442967" y="499828"/>
            <a:ext cx="5843062" cy="9222566"/>
          </a:xfrm>
          <a:custGeom>
            <a:avLst/>
            <a:gdLst/>
            <a:ahLst/>
            <a:cxnLst/>
            <a:rect r="r" b="b" t="t" l="l"/>
            <a:pathLst>
              <a:path h="9222566" w="5843062">
                <a:moveTo>
                  <a:pt x="0" y="0"/>
                </a:moveTo>
                <a:lnTo>
                  <a:pt x="5843063" y="0"/>
                </a:lnTo>
                <a:lnTo>
                  <a:pt x="5843063" y="9222567"/>
                </a:lnTo>
                <a:lnTo>
                  <a:pt x="0" y="92225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304" t="0" r="-4971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18392" y="449374"/>
            <a:ext cx="6340908" cy="9222566"/>
          </a:xfrm>
          <a:custGeom>
            <a:avLst/>
            <a:gdLst/>
            <a:ahLst/>
            <a:cxnLst/>
            <a:rect r="r" b="b" t="t" l="l"/>
            <a:pathLst>
              <a:path h="9222566" w="6340908">
                <a:moveTo>
                  <a:pt x="0" y="0"/>
                </a:moveTo>
                <a:lnTo>
                  <a:pt x="6340908" y="0"/>
                </a:lnTo>
                <a:lnTo>
                  <a:pt x="6340908" y="9222566"/>
                </a:lnTo>
                <a:lnTo>
                  <a:pt x="0" y="92225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4462" t="0" r="-3932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4741856" y="802663"/>
            <a:ext cx="10805506" cy="747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31"/>
              </a:lnSpc>
            </a:pPr>
            <a:r>
              <a:rPr lang="en-US" sz="5231">
                <a:solidFill>
                  <a:srgbClr val="FFFFFF"/>
                </a:solidFill>
                <a:latin typeface="Helios Extended Bold"/>
              </a:rPr>
              <a:t>UI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0897" y="3466202"/>
            <a:ext cx="14040089" cy="56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5"/>
              </a:lnSpc>
            </a:pPr>
            <a:r>
              <a:rPr lang="en-US" sz="2699">
                <a:solidFill>
                  <a:srgbClr val="FFFFFF"/>
                </a:solidFill>
                <a:latin typeface="Inter"/>
              </a:rPr>
              <a:t>SERVICES PAGE 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949234" y="9512314"/>
            <a:ext cx="2149294" cy="319252"/>
          </a:xfrm>
          <a:custGeom>
            <a:avLst/>
            <a:gdLst/>
            <a:ahLst/>
            <a:cxnLst/>
            <a:rect r="r" b="b" t="t" l="l"/>
            <a:pathLst>
              <a:path h="319252" w="2149294">
                <a:moveTo>
                  <a:pt x="2149294" y="0"/>
                </a:moveTo>
                <a:lnTo>
                  <a:pt x="0" y="0"/>
                </a:lnTo>
                <a:lnTo>
                  <a:pt x="0" y="319252"/>
                </a:lnTo>
                <a:lnTo>
                  <a:pt x="2149294" y="319252"/>
                </a:lnTo>
                <a:lnTo>
                  <a:pt x="21492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602" t="0" r="-43712" b="-536677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450747"/>
            <a:ext cx="10816000" cy="86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00"/>
              </a:lnSpc>
            </a:pPr>
            <a:r>
              <a:rPr lang="en-US" sz="6200" spc="124">
                <a:solidFill>
                  <a:srgbClr val="FFFFFF"/>
                </a:solidFill>
                <a:latin typeface="Helios Extended Bold"/>
              </a:rPr>
              <a:t>DIAGRAM: </a:t>
            </a:r>
          </a:p>
        </p:txBody>
      </p:sp>
      <p:sp>
        <p:nvSpPr>
          <p:cNvPr name="AutoShape 4" id="4"/>
          <p:cNvSpPr/>
          <p:nvPr/>
        </p:nvSpPr>
        <p:spPr>
          <a:xfrm>
            <a:off x="12762958" y="1023938"/>
            <a:ext cx="190078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8625341" y="9667177"/>
            <a:ext cx="190078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14247966" y="6607191"/>
            <a:ext cx="4744264" cy="4859682"/>
          </a:xfrm>
          <a:custGeom>
            <a:avLst/>
            <a:gdLst/>
            <a:ahLst/>
            <a:cxnLst/>
            <a:rect r="r" b="b" t="t" l="l"/>
            <a:pathLst>
              <a:path h="4859682" w="4744264">
                <a:moveTo>
                  <a:pt x="0" y="0"/>
                </a:moveTo>
                <a:lnTo>
                  <a:pt x="4744264" y="0"/>
                </a:lnTo>
                <a:lnTo>
                  <a:pt x="4744264" y="4859682"/>
                </a:lnTo>
                <a:lnTo>
                  <a:pt x="0" y="4859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94509" y="934424"/>
            <a:ext cx="1911103" cy="236176"/>
          </a:xfrm>
          <a:custGeom>
            <a:avLst/>
            <a:gdLst/>
            <a:ahLst/>
            <a:cxnLst/>
            <a:rect r="r" b="b" t="t" l="l"/>
            <a:pathLst>
              <a:path h="236176" w="1911103">
                <a:moveTo>
                  <a:pt x="0" y="0"/>
                </a:moveTo>
                <a:lnTo>
                  <a:pt x="1911103" y="0"/>
                </a:lnTo>
                <a:lnTo>
                  <a:pt x="1911103" y="236177"/>
                </a:lnTo>
                <a:lnTo>
                  <a:pt x="0" y="236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657599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82388" y="807432"/>
            <a:ext cx="1739268" cy="442536"/>
          </a:xfrm>
          <a:custGeom>
            <a:avLst/>
            <a:gdLst/>
            <a:ahLst/>
            <a:cxnLst/>
            <a:rect r="r" b="b" t="t" l="l"/>
            <a:pathLst>
              <a:path h="442536" w="1739268">
                <a:moveTo>
                  <a:pt x="1739268" y="0"/>
                </a:moveTo>
                <a:lnTo>
                  <a:pt x="0" y="0"/>
                </a:lnTo>
                <a:lnTo>
                  <a:pt x="0" y="442536"/>
                </a:lnTo>
                <a:lnTo>
                  <a:pt x="1739268" y="442536"/>
                </a:lnTo>
                <a:lnTo>
                  <a:pt x="173926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66963" t="-238188" r="-69619" b="-59163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2399298"/>
            <a:ext cx="3859819" cy="236517"/>
            <a:chOff x="0" y="0"/>
            <a:chExt cx="5146425" cy="315356"/>
          </a:xfrm>
        </p:grpSpPr>
        <p:sp>
          <p:nvSpPr>
            <p:cNvPr name="Freeform 10" id="10"/>
            <p:cNvSpPr/>
            <p:nvPr/>
          </p:nvSpPr>
          <p:spPr>
            <a:xfrm flipH="false" flipV="false" rot="-5400000">
              <a:off x="1155726" y="-1155726"/>
              <a:ext cx="315356" cy="2626808"/>
            </a:xfrm>
            <a:custGeom>
              <a:avLst/>
              <a:gdLst/>
              <a:ahLst/>
              <a:cxnLst/>
              <a:rect r="r" b="b" t="t" l="l"/>
              <a:pathLst>
                <a:path h="2626808" w="315356">
                  <a:moveTo>
                    <a:pt x="0" y="0"/>
                  </a:moveTo>
                  <a:lnTo>
                    <a:pt x="315356" y="0"/>
                  </a:lnTo>
                  <a:lnTo>
                    <a:pt x="315356" y="2626808"/>
                  </a:lnTo>
                  <a:lnTo>
                    <a:pt x="0" y="2626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645045" t="0" r="-78832" b="0"/>
              </a:stretch>
            </a:blipFill>
          </p:spPr>
        </p:sp>
        <p:sp>
          <p:nvSpPr>
            <p:cNvPr name="AutoShape 11" id="11"/>
            <p:cNvSpPr/>
            <p:nvPr/>
          </p:nvSpPr>
          <p:spPr>
            <a:xfrm>
              <a:off x="3021508" y="163268"/>
              <a:ext cx="2124917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305536" y="2313087"/>
            <a:ext cx="9534437" cy="6945213"/>
          </a:xfrm>
          <a:custGeom>
            <a:avLst/>
            <a:gdLst/>
            <a:ahLst/>
            <a:cxnLst/>
            <a:rect r="r" b="b" t="t" l="l"/>
            <a:pathLst>
              <a:path h="6945213" w="9534437">
                <a:moveTo>
                  <a:pt x="0" y="0"/>
                </a:moveTo>
                <a:lnTo>
                  <a:pt x="9534437" y="0"/>
                </a:lnTo>
                <a:lnTo>
                  <a:pt x="9534437" y="6945213"/>
                </a:lnTo>
                <a:lnTo>
                  <a:pt x="0" y="6945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60897" y="3635940"/>
            <a:ext cx="4353057" cy="1939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9"/>
              </a:lnSpc>
            </a:pPr>
            <a:r>
              <a:rPr lang="en-US" sz="2999">
                <a:solidFill>
                  <a:srgbClr val="FFFFFF"/>
                </a:solidFill>
                <a:latin typeface="Inter"/>
              </a:rPr>
              <a:t>CLOUD ARCHITECTURE</a:t>
            </a:r>
          </a:p>
          <a:p>
            <a:pPr>
              <a:lnSpc>
                <a:spcPts val="5279"/>
              </a:lnSpc>
            </a:pPr>
            <a:r>
              <a:rPr lang="en-US" sz="2999">
                <a:solidFill>
                  <a:srgbClr val="FFFFFF"/>
                </a:solidFill>
                <a:latin typeface="Inter"/>
              </a:rPr>
              <a:t> DIAGRAM :</a:t>
            </a:r>
          </a:p>
          <a:p>
            <a:pPr>
              <a:lnSpc>
                <a:spcPts val="5279"/>
              </a:lnSpc>
            </a:pPr>
            <a:r>
              <a:rPr lang="en-US" sz="2999">
                <a:solidFill>
                  <a:srgbClr val="FFFFFF"/>
                </a:solidFill>
                <a:latin typeface="Inter"/>
              </a:rPr>
              <a:t>(Future Scope)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0897" y="6758517"/>
            <a:ext cx="2538280" cy="615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9"/>
              </a:lnSpc>
            </a:pPr>
            <a:r>
              <a:rPr lang="en-US" sz="2999">
                <a:solidFill>
                  <a:srgbClr val="FFFFFF"/>
                </a:solidFill>
                <a:latin typeface="Intro Rust G Base2Line"/>
              </a:rPr>
              <a:t>WHY </a:t>
            </a:r>
            <a:r>
              <a:rPr lang="en-US" sz="2999">
                <a:solidFill>
                  <a:srgbClr val="EB8C23"/>
                </a:solidFill>
                <a:latin typeface="Intro Rust G Base2Line"/>
              </a:rPr>
              <a:t>CLOUD</a:t>
            </a:r>
            <a:r>
              <a:rPr lang="en-US" sz="2999">
                <a:solidFill>
                  <a:srgbClr val="FFFFFF"/>
                </a:solidFill>
                <a:latin typeface="Intro Rust G Base2Line"/>
              </a:rPr>
              <a:t>?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20028" y="812577"/>
            <a:ext cx="1739272" cy="432245"/>
          </a:xfrm>
          <a:custGeom>
            <a:avLst/>
            <a:gdLst/>
            <a:ahLst/>
            <a:cxnLst/>
            <a:rect r="r" b="b" t="t" l="l"/>
            <a:pathLst>
              <a:path h="432245" w="1739272">
                <a:moveTo>
                  <a:pt x="0" y="0"/>
                </a:moveTo>
                <a:lnTo>
                  <a:pt x="1739272" y="0"/>
                </a:lnTo>
                <a:lnTo>
                  <a:pt x="1739272" y="432246"/>
                </a:lnTo>
                <a:lnTo>
                  <a:pt x="0" y="432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4637" t="-116996" r="-25007" b="-25898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812577"/>
            <a:ext cx="1739272" cy="432245"/>
          </a:xfrm>
          <a:custGeom>
            <a:avLst/>
            <a:gdLst/>
            <a:ahLst/>
            <a:cxnLst/>
            <a:rect r="r" b="b" t="t" l="l"/>
            <a:pathLst>
              <a:path h="432245" w="1739272">
                <a:moveTo>
                  <a:pt x="1739272" y="0"/>
                </a:moveTo>
                <a:lnTo>
                  <a:pt x="0" y="0"/>
                </a:lnTo>
                <a:lnTo>
                  <a:pt x="0" y="432246"/>
                </a:lnTo>
                <a:lnTo>
                  <a:pt x="1739272" y="432246"/>
                </a:lnTo>
                <a:lnTo>
                  <a:pt x="1739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4637" t="-116996" r="-25007" b="-25898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47404" y="1120998"/>
            <a:ext cx="14742260" cy="87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77"/>
              </a:lnSpc>
              <a:spcBef>
                <a:spcPct val="0"/>
              </a:spcBef>
            </a:pPr>
            <a:r>
              <a:rPr lang="en-US" sz="4984">
                <a:solidFill>
                  <a:srgbClr val="FFFFFF"/>
                </a:solidFill>
                <a:latin typeface="Helios Extended Bold"/>
              </a:rPr>
              <a:t>FUTURE SCOPES</a:t>
            </a:r>
          </a:p>
        </p:txBody>
      </p:sp>
      <p:sp>
        <p:nvSpPr>
          <p:cNvPr name="AutoShape 5" id="5"/>
          <p:cNvSpPr/>
          <p:nvPr/>
        </p:nvSpPr>
        <p:spPr>
          <a:xfrm>
            <a:off x="12917738" y="1023938"/>
            <a:ext cx="181031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3646528" y="1024362"/>
            <a:ext cx="181031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898336" y="3178558"/>
            <a:ext cx="14133777" cy="620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86" indent="-334643" lvl="1">
              <a:lnSpc>
                <a:spcPts val="5517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Inter"/>
              </a:rPr>
              <a:t>Migrating the infrastructure on cloud.</a:t>
            </a:r>
          </a:p>
          <a:p>
            <a:pPr>
              <a:lnSpc>
                <a:spcPts val="5517"/>
              </a:lnSpc>
            </a:pPr>
          </a:p>
          <a:p>
            <a:pPr marL="669286" indent="-334643" lvl="1">
              <a:lnSpc>
                <a:spcPts val="5517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Inter"/>
              </a:rPr>
              <a:t>Collaborating with transportation authorities and railway operators to deploy our solution across multiple stations.</a:t>
            </a:r>
          </a:p>
          <a:p>
            <a:pPr>
              <a:lnSpc>
                <a:spcPts val="5517"/>
              </a:lnSpc>
            </a:pPr>
          </a:p>
          <a:p>
            <a:pPr marL="669286" indent="-334643" lvl="1">
              <a:lnSpc>
                <a:spcPts val="5517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Inter"/>
              </a:rPr>
              <a:t>Refining the machine learning models to improve its accuracy and speed.</a:t>
            </a:r>
          </a:p>
          <a:p>
            <a:pPr marL="669286" indent="-334643" lvl="1">
              <a:lnSpc>
                <a:spcPts val="5517"/>
              </a:lnSpc>
              <a:buFont typeface="Arial"/>
              <a:buChar char="•"/>
            </a:pPr>
          </a:p>
          <a:p>
            <a:pPr>
              <a:lnSpc>
                <a:spcPts val="5517"/>
              </a:lnSpc>
            </a:pPr>
            <a:r>
              <a:rPr lang="en-US" sz="3099">
                <a:solidFill>
                  <a:srgbClr val="FFFFFF"/>
                </a:solidFill>
                <a:latin typeface="Inter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4642" y="1598262"/>
            <a:ext cx="7005678" cy="1585152"/>
            <a:chOff x="0" y="0"/>
            <a:chExt cx="9340903" cy="2113536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1312823" y="442491"/>
              <a:ext cx="358222" cy="2983868"/>
            </a:xfrm>
            <a:custGeom>
              <a:avLst/>
              <a:gdLst/>
              <a:ahLst/>
              <a:cxnLst/>
              <a:rect r="r" b="b" t="t" l="l"/>
              <a:pathLst>
                <a:path h="2983868" w="358222">
                  <a:moveTo>
                    <a:pt x="0" y="0"/>
                  </a:moveTo>
                  <a:lnTo>
                    <a:pt x="358222" y="0"/>
                  </a:lnTo>
                  <a:lnTo>
                    <a:pt x="358222" y="2983868"/>
                  </a:lnTo>
                  <a:lnTo>
                    <a:pt x="0" y="2983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645045" t="0" r="-78832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85725"/>
              <a:ext cx="9340903" cy="1386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229"/>
                </a:lnSpc>
              </a:pPr>
              <a:r>
                <a:rPr lang="en-US" sz="7229">
                  <a:solidFill>
                    <a:srgbClr val="FFFFFF"/>
                  </a:solidFill>
                  <a:latin typeface="Helios Extended Bold"/>
                </a:rPr>
                <a:t>CONTEXT: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3432220" y="1940775"/>
              <a:ext cx="2413756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910612"/>
            <a:ext cx="1911103" cy="236176"/>
          </a:xfrm>
          <a:custGeom>
            <a:avLst/>
            <a:gdLst/>
            <a:ahLst/>
            <a:cxnLst/>
            <a:rect r="r" b="b" t="t" l="l"/>
            <a:pathLst>
              <a:path h="236176" w="1911103">
                <a:moveTo>
                  <a:pt x="0" y="0"/>
                </a:moveTo>
                <a:lnTo>
                  <a:pt x="1911103" y="0"/>
                </a:lnTo>
                <a:lnTo>
                  <a:pt x="1911103" y="236176"/>
                </a:lnTo>
                <a:lnTo>
                  <a:pt x="0" y="236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65759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85128" y="9136766"/>
            <a:ext cx="2674172" cy="243067"/>
          </a:xfrm>
          <a:custGeom>
            <a:avLst/>
            <a:gdLst/>
            <a:ahLst/>
            <a:cxnLst/>
            <a:rect r="r" b="b" t="t" l="l"/>
            <a:pathLst>
              <a:path h="243067" w="2674172">
                <a:moveTo>
                  <a:pt x="0" y="0"/>
                </a:moveTo>
                <a:lnTo>
                  <a:pt x="2674172" y="0"/>
                </a:lnTo>
                <a:lnTo>
                  <a:pt x="2674172" y="243068"/>
                </a:lnTo>
                <a:lnTo>
                  <a:pt x="0" y="243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993" t="0" r="-7350" b="-746431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3398887" y="1028700"/>
            <a:ext cx="64922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7576690" y="9258300"/>
            <a:ext cx="64922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209669" y="-945555"/>
            <a:ext cx="6385210" cy="3699102"/>
          </a:xfrm>
          <a:custGeom>
            <a:avLst/>
            <a:gdLst/>
            <a:ahLst/>
            <a:cxnLst/>
            <a:rect r="r" b="b" t="t" l="l"/>
            <a:pathLst>
              <a:path h="3699102" w="6385210">
                <a:moveTo>
                  <a:pt x="0" y="0"/>
                </a:moveTo>
                <a:lnTo>
                  <a:pt x="6385210" y="0"/>
                </a:lnTo>
                <a:lnTo>
                  <a:pt x="6385210" y="3699102"/>
                </a:lnTo>
                <a:lnTo>
                  <a:pt x="0" y="36991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5707" t="0" r="0" b="-357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-1208354" y="7822389"/>
            <a:ext cx="6385210" cy="3699102"/>
          </a:xfrm>
          <a:custGeom>
            <a:avLst/>
            <a:gdLst/>
            <a:ahLst/>
            <a:cxnLst/>
            <a:rect r="r" b="b" t="t" l="l"/>
            <a:pathLst>
              <a:path h="3699102" w="6385210">
                <a:moveTo>
                  <a:pt x="6385210" y="3699102"/>
                </a:moveTo>
                <a:lnTo>
                  <a:pt x="0" y="3699102"/>
                </a:lnTo>
                <a:lnTo>
                  <a:pt x="0" y="0"/>
                </a:lnTo>
                <a:lnTo>
                  <a:pt x="6385210" y="0"/>
                </a:lnTo>
                <a:lnTo>
                  <a:pt x="6385210" y="3699102"/>
                </a:lnTo>
                <a:close/>
              </a:path>
            </a:pathLst>
          </a:custGeom>
          <a:blipFill>
            <a:blip r:embed="rId8"/>
            <a:stretch>
              <a:fillRect l="-25707" t="0" r="0" b="-357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2500109" y="3379107"/>
            <a:ext cx="13422105" cy="587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Helios Extended"/>
              </a:rPr>
              <a:t>Problem Statement</a:t>
            </a:r>
          </a:p>
          <a:p>
            <a:pPr marL="906777" indent="-302259" lvl="2">
              <a:lnSpc>
                <a:spcPts val="2939"/>
              </a:lnSpc>
              <a:buFont typeface="Arial"/>
              <a:buChar char="⚬"/>
            </a:pPr>
            <a:r>
              <a:rPr lang="en-US" sz="2099">
                <a:solidFill>
                  <a:srgbClr val="FFFFFF"/>
                </a:solidFill>
                <a:latin typeface="Helios Extended"/>
              </a:rPr>
              <a:t>Use Case Diagram</a:t>
            </a:r>
          </a:p>
          <a:p>
            <a:pPr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Helios Extended"/>
              </a:rPr>
              <a:t>Tech Stack</a:t>
            </a:r>
          </a:p>
          <a:p>
            <a:pPr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Helios Extended"/>
              </a:rPr>
              <a:t>Crowd Management Model</a:t>
            </a:r>
          </a:p>
          <a:p>
            <a:pPr marL="906777" indent="-302259" lvl="2">
              <a:lnSpc>
                <a:spcPts val="2939"/>
              </a:lnSpc>
              <a:buFont typeface="Arial"/>
              <a:buChar char="⚬"/>
            </a:pPr>
            <a:r>
              <a:rPr lang="en-US" sz="2099">
                <a:solidFill>
                  <a:srgbClr val="FFFFFF"/>
                </a:solidFill>
                <a:latin typeface="Helios Extended"/>
              </a:rPr>
              <a:t>Overview </a:t>
            </a:r>
          </a:p>
          <a:p>
            <a:pPr marL="906777" indent="-302259" lvl="2">
              <a:lnSpc>
                <a:spcPts val="2939"/>
              </a:lnSpc>
              <a:buFont typeface="Arial"/>
              <a:buChar char="⚬"/>
            </a:pPr>
            <a:r>
              <a:rPr lang="en-US" sz="2099">
                <a:solidFill>
                  <a:srgbClr val="FFFFFF"/>
                </a:solidFill>
                <a:latin typeface="Helios Extended"/>
              </a:rPr>
              <a:t>Use Cases</a:t>
            </a:r>
          </a:p>
          <a:p>
            <a:pPr marL="906777" indent="-302259" lvl="2">
              <a:lnSpc>
                <a:spcPts val="2939"/>
              </a:lnSpc>
              <a:buFont typeface="Arial"/>
              <a:buChar char="⚬"/>
            </a:pPr>
            <a:r>
              <a:rPr lang="en-US" sz="2099">
                <a:solidFill>
                  <a:srgbClr val="FFFFFF"/>
                </a:solidFill>
                <a:latin typeface="Helios Extended"/>
              </a:rPr>
              <a:t>Working model</a:t>
            </a:r>
          </a:p>
          <a:p>
            <a:pPr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Helios Extended"/>
              </a:rPr>
              <a:t>Crime Detection Model</a:t>
            </a:r>
          </a:p>
          <a:p>
            <a:pPr marL="906777" indent="-302259" lvl="2">
              <a:lnSpc>
                <a:spcPts val="2939"/>
              </a:lnSpc>
              <a:buFont typeface="Arial"/>
              <a:buChar char="⚬"/>
            </a:pPr>
            <a:r>
              <a:rPr lang="en-US" sz="2099">
                <a:solidFill>
                  <a:srgbClr val="FFFFFF"/>
                </a:solidFill>
                <a:latin typeface="Helios Extended"/>
              </a:rPr>
              <a:t>Overview </a:t>
            </a:r>
          </a:p>
          <a:p>
            <a:pPr marL="906777" indent="-302259" lvl="2">
              <a:lnSpc>
                <a:spcPts val="2939"/>
              </a:lnSpc>
              <a:buFont typeface="Arial"/>
              <a:buChar char="⚬"/>
            </a:pPr>
            <a:r>
              <a:rPr lang="en-US" sz="2099">
                <a:solidFill>
                  <a:srgbClr val="FFFFFF"/>
                </a:solidFill>
                <a:latin typeface="Helios Extended"/>
              </a:rPr>
              <a:t>Use Cases</a:t>
            </a:r>
          </a:p>
          <a:p>
            <a:pPr marL="906777" indent="-302259" lvl="2">
              <a:lnSpc>
                <a:spcPts val="2939"/>
              </a:lnSpc>
              <a:buFont typeface="Arial"/>
              <a:buChar char="⚬"/>
            </a:pPr>
            <a:r>
              <a:rPr lang="en-US" sz="2099">
                <a:solidFill>
                  <a:srgbClr val="FFFFFF"/>
                </a:solidFill>
                <a:latin typeface="Helios Extended"/>
              </a:rPr>
              <a:t>Working model</a:t>
            </a:r>
          </a:p>
          <a:p>
            <a:pPr marL="906777" indent="-302259" lvl="2">
              <a:lnSpc>
                <a:spcPts val="2939"/>
              </a:lnSpc>
              <a:buFont typeface="Arial"/>
              <a:buChar char="⚬"/>
            </a:pPr>
            <a:r>
              <a:rPr lang="en-US" sz="2099">
                <a:solidFill>
                  <a:srgbClr val="FFFFFF"/>
                </a:solidFill>
                <a:latin typeface="Helios Extended"/>
              </a:rPr>
              <a:t>Analysis</a:t>
            </a:r>
          </a:p>
          <a:p>
            <a:pPr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Helios Extended"/>
              </a:rPr>
              <a:t>UI </a:t>
            </a:r>
          </a:p>
          <a:p>
            <a:pPr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Helios Extended"/>
              </a:rPr>
              <a:t>Cloud Architecture diagram</a:t>
            </a:r>
          </a:p>
          <a:p>
            <a:pPr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Helios Extended"/>
              </a:rPr>
              <a:t>Future Scope</a:t>
            </a:r>
          </a:p>
          <a:p>
            <a:pPr>
              <a:lnSpc>
                <a:spcPts val="238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14685" y="4750645"/>
            <a:ext cx="11044615" cy="4507655"/>
            <a:chOff x="0" y="0"/>
            <a:chExt cx="14726153" cy="601020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0330" t="57322" r="0" b="0"/>
            <a:stretch>
              <a:fillRect/>
            </a:stretch>
          </p:blipFill>
          <p:spPr>
            <a:xfrm flipH="false" flipV="false">
              <a:off x="0" y="0"/>
              <a:ext cx="14726153" cy="6010207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5348197" y="901087"/>
            <a:ext cx="1911103" cy="236176"/>
          </a:xfrm>
          <a:custGeom>
            <a:avLst/>
            <a:gdLst/>
            <a:ahLst/>
            <a:cxnLst/>
            <a:rect r="r" b="b" t="t" l="l"/>
            <a:pathLst>
              <a:path h="236176" w="1911103">
                <a:moveTo>
                  <a:pt x="0" y="0"/>
                </a:moveTo>
                <a:lnTo>
                  <a:pt x="1911103" y="0"/>
                </a:lnTo>
                <a:lnTo>
                  <a:pt x="1911103" y="236176"/>
                </a:lnTo>
                <a:lnTo>
                  <a:pt x="0" y="236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657599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2760740" y="1023937"/>
            <a:ext cx="64922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953301" y="6604189"/>
            <a:ext cx="4636349" cy="4584190"/>
          </a:xfrm>
          <a:custGeom>
            <a:avLst/>
            <a:gdLst/>
            <a:ahLst/>
            <a:cxnLst/>
            <a:rect r="r" b="b" t="t" l="l"/>
            <a:pathLst>
              <a:path h="4584190" w="4636349">
                <a:moveTo>
                  <a:pt x="0" y="0"/>
                </a:moveTo>
                <a:lnTo>
                  <a:pt x="4636349" y="0"/>
                </a:lnTo>
                <a:lnTo>
                  <a:pt x="4636349" y="4584190"/>
                </a:lnTo>
                <a:lnTo>
                  <a:pt x="0" y="4584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53995" y="2535608"/>
            <a:ext cx="7780670" cy="1279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7"/>
              </a:lnSpc>
              <a:spcBef>
                <a:spcPct val="0"/>
              </a:spcBef>
            </a:pPr>
            <a:r>
              <a:rPr lang="en-US" sz="7441">
                <a:solidFill>
                  <a:srgbClr val="ED8E24"/>
                </a:solidFill>
                <a:latin typeface="Intro Rust G Base2Line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20028" y="812577"/>
            <a:ext cx="1739272" cy="432245"/>
          </a:xfrm>
          <a:custGeom>
            <a:avLst/>
            <a:gdLst/>
            <a:ahLst/>
            <a:cxnLst/>
            <a:rect r="r" b="b" t="t" l="l"/>
            <a:pathLst>
              <a:path h="432245" w="1739272">
                <a:moveTo>
                  <a:pt x="0" y="0"/>
                </a:moveTo>
                <a:lnTo>
                  <a:pt x="1739272" y="0"/>
                </a:lnTo>
                <a:lnTo>
                  <a:pt x="1739272" y="432246"/>
                </a:lnTo>
                <a:lnTo>
                  <a:pt x="0" y="432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4637" t="-116996" r="-25007" b="-25898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812577"/>
            <a:ext cx="1739272" cy="432245"/>
          </a:xfrm>
          <a:custGeom>
            <a:avLst/>
            <a:gdLst/>
            <a:ahLst/>
            <a:cxnLst/>
            <a:rect r="r" b="b" t="t" l="l"/>
            <a:pathLst>
              <a:path h="432245" w="1739272">
                <a:moveTo>
                  <a:pt x="1739272" y="0"/>
                </a:moveTo>
                <a:lnTo>
                  <a:pt x="0" y="0"/>
                </a:lnTo>
                <a:lnTo>
                  <a:pt x="0" y="432246"/>
                </a:lnTo>
                <a:lnTo>
                  <a:pt x="1739272" y="432246"/>
                </a:lnTo>
                <a:lnTo>
                  <a:pt x="1739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4637" t="-116996" r="-25007" b="-25898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951322"/>
            <a:ext cx="14172787" cy="7133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7"/>
              </a:lnSpc>
            </a:pPr>
            <a:r>
              <a:rPr lang="en-US" sz="2599">
                <a:solidFill>
                  <a:srgbClr val="FFFFFF"/>
                </a:solidFill>
                <a:latin typeface="Helios Extended"/>
              </a:rPr>
              <a:t>We seek to address safety and security concerns at railway stations using the existing CCTV cameras development of a website offering the following capabilities: </a:t>
            </a:r>
          </a:p>
          <a:p>
            <a:pPr>
              <a:lnSpc>
                <a:spcPts val="4757"/>
              </a:lnSpc>
            </a:pPr>
          </a:p>
          <a:p>
            <a:pPr marL="561339" indent="-280669" lvl="1">
              <a:lnSpc>
                <a:spcPts val="4757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Helios Extended"/>
              </a:rPr>
              <a:t> Employing ML models on CCTV networks for crowd management.</a:t>
            </a:r>
          </a:p>
          <a:p>
            <a:pPr marL="561339" indent="-280669" lvl="1">
              <a:lnSpc>
                <a:spcPts val="4757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Helios Extended"/>
              </a:rPr>
              <a:t> Detecting criminal activities in CCTV footage, alerting respective authorities promptly, and maintaining records of case resolutions. </a:t>
            </a:r>
          </a:p>
          <a:p>
            <a:pPr marL="561339" indent="-280669" lvl="1">
              <a:lnSpc>
                <a:spcPts val="4757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Helios Extended"/>
              </a:rPr>
              <a:t>Providing graphical analysis for the aforementioned data. </a:t>
            </a:r>
          </a:p>
          <a:p>
            <a:pPr marL="561339" indent="-280669" lvl="1">
              <a:lnSpc>
                <a:spcPts val="4757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Helios Extended"/>
              </a:rPr>
              <a:t>Identification and prevention of suicidal activities.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AutoShape 5" id="5"/>
          <p:cNvSpPr/>
          <p:nvPr/>
        </p:nvSpPr>
        <p:spPr>
          <a:xfrm>
            <a:off x="12917738" y="1023938"/>
            <a:ext cx="181031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3646528" y="1024362"/>
            <a:ext cx="181031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351582" y="1412381"/>
            <a:ext cx="13584898" cy="69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64"/>
              </a:lnSpc>
            </a:pPr>
            <a:r>
              <a:rPr lang="en-US" sz="4964">
                <a:solidFill>
                  <a:srgbClr val="FFFFFF"/>
                </a:solidFill>
                <a:latin typeface="Helios Extended Bold"/>
              </a:rPr>
              <a:t>PROBLEM STATEMENT: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351582" y="2209464"/>
            <a:ext cx="3859819" cy="236517"/>
            <a:chOff x="0" y="0"/>
            <a:chExt cx="5146425" cy="315356"/>
          </a:xfrm>
        </p:grpSpPr>
        <p:sp>
          <p:nvSpPr>
            <p:cNvPr name="Freeform 9" id="9"/>
            <p:cNvSpPr/>
            <p:nvPr/>
          </p:nvSpPr>
          <p:spPr>
            <a:xfrm flipH="false" flipV="false" rot="-5400000">
              <a:off x="1155726" y="-1155726"/>
              <a:ext cx="315356" cy="2626808"/>
            </a:xfrm>
            <a:custGeom>
              <a:avLst/>
              <a:gdLst/>
              <a:ahLst/>
              <a:cxnLst/>
              <a:rect r="r" b="b" t="t" l="l"/>
              <a:pathLst>
                <a:path h="2626808" w="315356">
                  <a:moveTo>
                    <a:pt x="0" y="0"/>
                  </a:moveTo>
                  <a:lnTo>
                    <a:pt x="315356" y="0"/>
                  </a:lnTo>
                  <a:lnTo>
                    <a:pt x="315356" y="2626808"/>
                  </a:lnTo>
                  <a:lnTo>
                    <a:pt x="0" y="2626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645045" t="0" r="-78832" b="0"/>
              </a:stretch>
            </a:blipFill>
          </p:spPr>
        </p:sp>
        <p:sp>
          <p:nvSpPr>
            <p:cNvPr name="AutoShape 10" id="10"/>
            <p:cNvSpPr/>
            <p:nvPr/>
          </p:nvSpPr>
          <p:spPr>
            <a:xfrm>
              <a:off x="3021508" y="163268"/>
              <a:ext cx="2124917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3162213" y="1349940"/>
            <a:ext cx="7137973" cy="6745385"/>
          </a:xfrm>
          <a:custGeom>
            <a:avLst/>
            <a:gdLst/>
            <a:ahLst/>
            <a:cxnLst/>
            <a:rect r="r" b="b" t="t" l="l"/>
            <a:pathLst>
              <a:path h="6745385" w="7137973">
                <a:moveTo>
                  <a:pt x="0" y="0"/>
                </a:moveTo>
                <a:lnTo>
                  <a:pt x="7137973" y="0"/>
                </a:lnTo>
                <a:lnTo>
                  <a:pt x="7137973" y="6745384"/>
                </a:lnTo>
                <a:lnTo>
                  <a:pt x="0" y="67453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949234" y="9098674"/>
            <a:ext cx="2149294" cy="319252"/>
          </a:xfrm>
          <a:custGeom>
            <a:avLst/>
            <a:gdLst/>
            <a:ahLst/>
            <a:cxnLst/>
            <a:rect r="r" b="b" t="t" l="l"/>
            <a:pathLst>
              <a:path h="319252" w="2149294">
                <a:moveTo>
                  <a:pt x="2149294" y="0"/>
                </a:moveTo>
                <a:lnTo>
                  <a:pt x="0" y="0"/>
                </a:lnTo>
                <a:lnTo>
                  <a:pt x="0" y="319252"/>
                </a:lnTo>
                <a:lnTo>
                  <a:pt x="2149294" y="319252"/>
                </a:lnTo>
                <a:lnTo>
                  <a:pt x="21492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602" t="0" r="-43712" b="-536677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469797"/>
            <a:ext cx="10816000" cy="104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00"/>
              </a:lnSpc>
            </a:pPr>
            <a:r>
              <a:rPr lang="en-US" sz="7500" spc="150">
                <a:solidFill>
                  <a:srgbClr val="FFFFFF"/>
                </a:solidFill>
                <a:latin typeface="Helios Extended Bold"/>
              </a:rPr>
              <a:t>DIAGRAM: </a:t>
            </a:r>
          </a:p>
        </p:txBody>
      </p:sp>
      <p:sp>
        <p:nvSpPr>
          <p:cNvPr name="AutoShape 4" id="4"/>
          <p:cNvSpPr/>
          <p:nvPr/>
        </p:nvSpPr>
        <p:spPr>
          <a:xfrm>
            <a:off x="12762958" y="1023938"/>
            <a:ext cx="190078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8625341" y="9253538"/>
            <a:ext cx="190078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14247966" y="6607191"/>
            <a:ext cx="4744264" cy="4859682"/>
          </a:xfrm>
          <a:custGeom>
            <a:avLst/>
            <a:gdLst/>
            <a:ahLst/>
            <a:cxnLst/>
            <a:rect r="r" b="b" t="t" l="l"/>
            <a:pathLst>
              <a:path h="4859682" w="4744264">
                <a:moveTo>
                  <a:pt x="0" y="0"/>
                </a:moveTo>
                <a:lnTo>
                  <a:pt x="4744264" y="0"/>
                </a:lnTo>
                <a:lnTo>
                  <a:pt x="4744264" y="4859682"/>
                </a:lnTo>
                <a:lnTo>
                  <a:pt x="0" y="4859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94509" y="934424"/>
            <a:ext cx="1911103" cy="236176"/>
          </a:xfrm>
          <a:custGeom>
            <a:avLst/>
            <a:gdLst/>
            <a:ahLst/>
            <a:cxnLst/>
            <a:rect r="r" b="b" t="t" l="l"/>
            <a:pathLst>
              <a:path h="236176" w="1911103">
                <a:moveTo>
                  <a:pt x="0" y="0"/>
                </a:moveTo>
                <a:lnTo>
                  <a:pt x="1911103" y="0"/>
                </a:lnTo>
                <a:lnTo>
                  <a:pt x="1911103" y="236177"/>
                </a:lnTo>
                <a:lnTo>
                  <a:pt x="0" y="236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657599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82388" y="807432"/>
            <a:ext cx="1739268" cy="442536"/>
          </a:xfrm>
          <a:custGeom>
            <a:avLst/>
            <a:gdLst/>
            <a:ahLst/>
            <a:cxnLst/>
            <a:rect r="r" b="b" t="t" l="l"/>
            <a:pathLst>
              <a:path h="442536" w="1739268">
                <a:moveTo>
                  <a:pt x="1739268" y="0"/>
                </a:moveTo>
                <a:lnTo>
                  <a:pt x="0" y="0"/>
                </a:lnTo>
                <a:lnTo>
                  <a:pt x="0" y="442536"/>
                </a:lnTo>
                <a:lnTo>
                  <a:pt x="1739268" y="442536"/>
                </a:lnTo>
                <a:lnTo>
                  <a:pt x="173926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66963" t="-238188" r="-69619" b="-59163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2399298"/>
            <a:ext cx="3859819" cy="236517"/>
            <a:chOff x="0" y="0"/>
            <a:chExt cx="5146425" cy="315356"/>
          </a:xfrm>
        </p:grpSpPr>
        <p:sp>
          <p:nvSpPr>
            <p:cNvPr name="Freeform 10" id="10"/>
            <p:cNvSpPr/>
            <p:nvPr/>
          </p:nvSpPr>
          <p:spPr>
            <a:xfrm flipH="false" flipV="false" rot="-5400000">
              <a:off x="1155726" y="-1155726"/>
              <a:ext cx="315356" cy="2626808"/>
            </a:xfrm>
            <a:custGeom>
              <a:avLst/>
              <a:gdLst/>
              <a:ahLst/>
              <a:cxnLst/>
              <a:rect r="r" b="b" t="t" l="l"/>
              <a:pathLst>
                <a:path h="2626808" w="315356">
                  <a:moveTo>
                    <a:pt x="0" y="0"/>
                  </a:moveTo>
                  <a:lnTo>
                    <a:pt x="315356" y="0"/>
                  </a:lnTo>
                  <a:lnTo>
                    <a:pt x="315356" y="2626808"/>
                  </a:lnTo>
                  <a:lnTo>
                    <a:pt x="0" y="2626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645045" t="0" r="-78832" b="0"/>
              </a:stretch>
            </a:blipFill>
          </p:spPr>
        </p:sp>
        <p:sp>
          <p:nvSpPr>
            <p:cNvPr name="AutoShape 11" id="11"/>
            <p:cNvSpPr/>
            <p:nvPr/>
          </p:nvSpPr>
          <p:spPr>
            <a:xfrm>
              <a:off x="3021508" y="163268"/>
              <a:ext cx="2124917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7171544" y="3113116"/>
            <a:ext cx="8516911" cy="5923917"/>
          </a:xfrm>
          <a:custGeom>
            <a:avLst/>
            <a:gdLst/>
            <a:ahLst/>
            <a:cxnLst/>
            <a:rect r="r" b="b" t="t" l="l"/>
            <a:pathLst>
              <a:path h="5923917" w="8516911">
                <a:moveTo>
                  <a:pt x="0" y="0"/>
                </a:moveTo>
                <a:lnTo>
                  <a:pt x="8516912" y="0"/>
                </a:lnTo>
                <a:lnTo>
                  <a:pt x="8516912" y="5923916"/>
                </a:lnTo>
                <a:lnTo>
                  <a:pt x="0" y="59239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00989" y="3635940"/>
            <a:ext cx="3948245" cy="127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9"/>
              </a:lnSpc>
            </a:pPr>
            <a:r>
              <a:rPr lang="en-US" sz="2999">
                <a:solidFill>
                  <a:srgbClr val="FFFFFF"/>
                </a:solidFill>
                <a:latin typeface="Inter"/>
              </a:rPr>
              <a:t>USE CASE DIAGRAM :</a:t>
            </a:r>
          </a:p>
          <a:p>
            <a:pPr>
              <a:lnSpc>
                <a:spcPts val="52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48197" y="9140212"/>
            <a:ext cx="1911103" cy="236176"/>
          </a:xfrm>
          <a:custGeom>
            <a:avLst/>
            <a:gdLst/>
            <a:ahLst/>
            <a:cxnLst/>
            <a:rect r="r" b="b" t="t" l="l"/>
            <a:pathLst>
              <a:path h="236176" w="1911103">
                <a:moveTo>
                  <a:pt x="0" y="0"/>
                </a:moveTo>
                <a:lnTo>
                  <a:pt x="1911103" y="0"/>
                </a:lnTo>
                <a:lnTo>
                  <a:pt x="1911103" y="236176"/>
                </a:lnTo>
                <a:lnTo>
                  <a:pt x="0" y="236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6575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10612"/>
            <a:ext cx="1911103" cy="236176"/>
          </a:xfrm>
          <a:custGeom>
            <a:avLst/>
            <a:gdLst/>
            <a:ahLst/>
            <a:cxnLst/>
            <a:rect r="r" b="b" t="t" l="l"/>
            <a:pathLst>
              <a:path h="236176" w="1911103">
                <a:moveTo>
                  <a:pt x="0" y="0"/>
                </a:moveTo>
                <a:lnTo>
                  <a:pt x="1911103" y="0"/>
                </a:lnTo>
                <a:lnTo>
                  <a:pt x="1911103" y="236176"/>
                </a:lnTo>
                <a:lnTo>
                  <a:pt x="0" y="236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65759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2657" y="9037032"/>
            <a:ext cx="1739268" cy="442536"/>
          </a:xfrm>
          <a:custGeom>
            <a:avLst/>
            <a:gdLst/>
            <a:ahLst/>
            <a:cxnLst/>
            <a:rect r="r" b="b" t="t" l="l"/>
            <a:pathLst>
              <a:path h="442536" w="1739268">
                <a:moveTo>
                  <a:pt x="0" y="0"/>
                </a:moveTo>
                <a:lnTo>
                  <a:pt x="1739268" y="0"/>
                </a:lnTo>
                <a:lnTo>
                  <a:pt x="1739268" y="442536"/>
                </a:lnTo>
                <a:lnTo>
                  <a:pt x="0" y="442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6963" t="-238188" r="-69619" b="-591635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681677" y="807432"/>
            <a:ext cx="1739268" cy="442536"/>
          </a:xfrm>
          <a:custGeom>
            <a:avLst/>
            <a:gdLst/>
            <a:ahLst/>
            <a:cxnLst/>
            <a:rect r="r" b="b" t="t" l="l"/>
            <a:pathLst>
              <a:path h="442536" w="1739268">
                <a:moveTo>
                  <a:pt x="1739268" y="0"/>
                </a:moveTo>
                <a:lnTo>
                  <a:pt x="0" y="0"/>
                </a:lnTo>
                <a:lnTo>
                  <a:pt x="0" y="442536"/>
                </a:lnTo>
                <a:lnTo>
                  <a:pt x="1739268" y="442536"/>
                </a:lnTo>
                <a:lnTo>
                  <a:pt x="17392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6963" t="-238188" r="-69619" b="-591635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8461061" y="9253538"/>
            <a:ext cx="64922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3385580" y="1023937"/>
            <a:ext cx="64922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318899" y="2164245"/>
            <a:ext cx="3859819" cy="236517"/>
            <a:chOff x="0" y="0"/>
            <a:chExt cx="5146425" cy="315356"/>
          </a:xfrm>
        </p:grpSpPr>
        <p:sp>
          <p:nvSpPr>
            <p:cNvPr name="Freeform 9" id="9"/>
            <p:cNvSpPr/>
            <p:nvPr/>
          </p:nvSpPr>
          <p:spPr>
            <a:xfrm flipH="false" flipV="false" rot="-5400000">
              <a:off x="1155726" y="-1155726"/>
              <a:ext cx="315356" cy="2626808"/>
            </a:xfrm>
            <a:custGeom>
              <a:avLst/>
              <a:gdLst/>
              <a:ahLst/>
              <a:cxnLst/>
              <a:rect r="r" b="b" t="t" l="l"/>
              <a:pathLst>
                <a:path h="2626808" w="315356">
                  <a:moveTo>
                    <a:pt x="0" y="0"/>
                  </a:moveTo>
                  <a:lnTo>
                    <a:pt x="315356" y="0"/>
                  </a:lnTo>
                  <a:lnTo>
                    <a:pt x="315356" y="2626808"/>
                  </a:lnTo>
                  <a:lnTo>
                    <a:pt x="0" y="2626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645045" t="0" r="-78832" b="0"/>
              </a:stretch>
            </a:blipFill>
          </p:spPr>
        </p:sp>
        <p:sp>
          <p:nvSpPr>
            <p:cNvPr name="AutoShape 10" id="10"/>
            <p:cNvSpPr/>
            <p:nvPr/>
          </p:nvSpPr>
          <p:spPr>
            <a:xfrm>
              <a:off x="3021508" y="163268"/>
              <a:ext cx="2124917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760811" y="2648413"/>
            <a:ext cx="1300383" cy="1293290"/>
          </a:xfrm>
          <a:custGeom>
            <a:avLst/>
            <a:gdLst/>
            <a:ahLst/>
            <a:cxnLst/>
            <a:rect r="r" b="b" t="t" l="l"/>
            <a:pathLst>
              <a:path h="1293290" w="1300383">
                <a:moveTo>
                  <a:pt x="0" y="0"/>
                </a:moveTo>
                <a:lnTo>
                  <a:pt x="1300383" y="0"/>
                </a:lnTo>
                <a:lnTo>
                  <a:pt x="1300383" y="1293290"/>
                </a:lnTo>
                <a:lnTo>
                  <a:pt x="0" y="12932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26493" y="4416132"/>
            <a:ext cx="888304" cy="947525"/>
          </a:xfrm>
          <a:custGeom>
            <a:avLst/>
            <a:gdLst/>
            <a:ahLst/>
            <a:cxnLst/>
            <a:rect r="r" b="b" t="t" l="l"/>
            <a:pathLst>
              <a:path h="947525" w="888304">
                <a:moveTo>
                  <a:pt x="0" y="0"/>
                </a:moveTo>
                <a:lnTo>
                  <a:pt x="888304" y="0"/>
                </a:lnTo>
                <a:lnTo>
                  <a:pt x="888304" y="947524"/>
                </a:lnTo>
                <a:lnTo>
                  <a:pt x="0" y="9475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26493" y="5553220"/>
            <a:ext cx="1087420" cy="1533541"/>
          </a:xfrm>
          <a:custGeom>
            <a:avLst/>
            <a:gdLst/>
            <a:ahLst/>
            <a:cxnLst/>
            <a:rect r="r" b="b" t="t" l="l"/>
            <a:pathLst>
              <a:path h="1533541" w="1087420">
                <a:moveTo>
                  <a:pt x="0" y="0"/>
                </a:moveTo>
                <a:lnTo>
                  <a:pt x="1087420" y="0"/>
                </a:lnTo>
                <a:lnTo>
                  <a:pt x="1087420" y="1533541"/>
                </a:lnTo>
                <a:lnTo>
                  <a:pt x="0" y="15335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279002" y="5553220"/>
            <a:ext cx="1087420" cy="1533541"/>
          </a:xfrm>
          <a:custGeom>
            <a:avLst/>
            <a:gdLst/>
            <a:ahLst/>
            <a:cxnLst/>
            <a:rect r="r" b="b" t="t" l="l"/>
            <a:pathLst>
              <a:path h="1533541" w="1087420">
                <a:moveTo>
                  <a:pt x="0" y="0"/>
                </a:moveTo>
                <a:lnTo>
                  <a:pt x="1087421" y="0"/>
                </a:lnTo>
                <a:lnTo>
                  <a:pt x="1087421" y="1533541"/>
                </a:lnTo>
                <a:lnTo>
                  <a:pt x="0" y="153354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576680" y="5808703"/>
            <a:ext cx="1125756" cy="1279268"/>
          </a:xfrm>
          <a:custGeom>
            <a:avLst/>
            <a:gdLst/>
            <a:ahLst/>
            <a:cxnLst/>
            <a:rect r="r" b="b" t="t" l="l"/>
            <a:pathLst>
              <a:path h="1279268" w="1125756">
                <a:moveTo>
                  <a:pt x="0" y="0"/>
                </a:moveTo>
                <a:lnTo>
                  <a:pt x="1125756" y="0"/>
                </a:lnTo>
                <a:lnTo>
                  <a:pt x="1125756" y="1279268"/>
                </a:lnTo>
                <a:lnTo>
                  <a:pt x="0" y="127926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314942" y="2561380"/>
            <a:ext cx="1125756" cy="1279268"/>
          </a:xfrm>
          <a:custGeom>
            <a:avLst/>
            <a:gdLst/>
            <a:ahLst/>
            <a:cxnLst/>
            <a:rect r="r" b="b" t="t" l="l"/>
            <a:pathLst>
              <a:path h="1279268" w="1125756">
                <a:moveTo>
                  <a:pt x="0" y="0"/>
                </a:moveTo>
                <a:lnTo>
                  <a:pt x="1125756" y="0"/>
                </a:lnTo>
                <a:lnTo>
                  <a:pt x="1125756" y="1279268"/>
                </a:lnTo>
                <a:lnTo>
                  <a:pt x="0" y="127926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312508" y="7388731"/>
            <a:ext cx="2041798" cy="1148511"/>
          </a:xfrm>
          <a:custGeom>
            <a:avLst/>
            <a:gdLst/>
            <a:ahLst/>
            <a:cxnLst/>
            <a:rect r="r" b="b" t="t" l="l"/>
            <a:pathLst>
              <a:path h="1148511" w="2041798">
                <a:moveTo>
                  <a:pt x="0" y="0"/>
                </a:moveTo>
                <a:lnTo>
                  <a:pt x="2041797" y="0"/>
                </a:lnTo>
                <a:lnTo>
                  <a:pt x="2041797" y="1148512"/>
                </a:lnTo>
                <a:lnTo>
                  <a:pt x="0" y="114851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226558" y="4411263"/>
            <a:ext cx="1052445" cy="1052445"/>
          </a:xfrm>
          <a:custGeom>
            <a:avLst/>
            <a:gdLst/>
            <a:ahLst/>
            <a:cxnLst/>
            <a:rect r="r" b="b" t="t" l="l"/>
            <a:pathLst>
              <a:path h="1052445" w="1052445">
                <a:moveTo>
                  <a:pt x="0" y="0"/>
                </a:moveTo>
                <a:lnTo>
                  <a:pt x="1052444" y="0"/>
                </a:lnTo>
                <a:lnTo>
                  <a:pt x="1052444" y="1052445"/>
                </a:lnTo>
                <a:lnTo>
                  <a:pt x="0" y="105244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793352" y="4491440"/>
            <a:ext cx="1620216" cy="872216"/>
          </a:xfrm>
          <a:custGeom>
            <a:avLst/>
            <a:gdLst/>
            <a:ahLst/>
            <a:cxnLst/>
            <a:rect r="r" b="b" t="t" l="l"/>
            <a:pathLst>
              <a:path h="872216" w="1620216">
                <a:moveTo>
                  <a:pt x="0" y="0"/>
                </a:moveTo>
                <a:lnTo>
                  <a:pt x="1620217" y="0"/>
                </a:lnTo>
                <a:lnTo>
                  <a:pt x="1620217" y="872216"/>
                </a:lnTo>
                <a:lnTo>
                  <a:pt x="0" y="87221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576680" y="4587939"/>
            <a:ext cx="2366068" cy="699094"/>
          </a:xfrm>
          <a:custGeom>
            <a:avLst/>
            <a:gdLst/>
            <a:ahLst/>
            <a:cxnLst/>
            <a:rect r="r" b="b" t="t" l="l"/>
            <a:pathLst>
              <a:path h="699094" w="2366068">
                <a:moveTo>
                  <a:pt x="0" y="0"/>
                </a:moveTo>
                <a:lnTo>
                  <a:pt x="2366068" y="0"/>
                </a:lnTo>
                <a:lnTo>
                  <a:pt x="2366068" y="699094"/>
                </a:lnTo>
                <a:lnTo>
                  <a:pt x="0" y="69909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337551" y="4398375"/>
            <a:ext cx="965282" cy="965282"/>
          </a:xfrm>
          <a:custGeom>
            <a:avLst/>
            <a:gdLst/>
            <a:ahLst/>
            <a:cxnLst/>
            <a:rect r="r" b="b" t="t" l="l"/>
            <a:pathLst>
              <a:path h="965282" w="965282">
                <a:moveTo>
                  <a:pt x="0" y="0"/>
                </a:moveTo>
                <a:lnTo>
                  <a:pt x="965282" y="0"/>
                </a:lnTo>
                <a:lnTo>
                  <a:pt x="965282" y="965281"/>
                </a:lnTo>
                <a:lnTo>
                  <a:pt x="0" y="965281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679509" y="4301253"/>
            <a:ext cx="1143906" cy="1062403"/>
          </a:xfrm>
          <a:custGeom>
            <a:avLst/>
            <a:gdLst/>
            <a:ahLst/>
            <a:cxnLst/>
            <a:rect r="r" b="b" t="t" l="l"/>
            <a:pathLst>
              <a:path h="1062403" w="1143906">
                <a:moveTo>
                  <a:pt x="0" y="0"/>
                </a:moveTo>
                <a:lnTo>
                  <a:pt x="1143907" y="0"/>
                </a:lnTo>
                <a:lnTo>
                  <a:pt x="1143907" y="1062403"/>
                </a:lnTo>
                <a:lnTo>
                  <a:pt x="0" y="1062403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52168" y="1299282"/>
            <a:ext cx="3393281" cy="6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9"/>
              </a:lnSpc>
            </a:pPr>
            <a:r>
              <a:rPr lang="en-US" sz="3449">
                <a:solidFill>
                  <a:srgbClr val="FFFFFF"/>
                </a:solidFill>
                <a:latin typeface="Helios Extended Bold"/>
              </a:rPr>
              <a:t>TECH STACK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62291" y="3061565"/>
            <a:ext cx="4009969" cy="39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7"/>
              </a:lnSpc>
            </a:pPr>
            <a:r>
              <a:rPr lang="en-US" sz="2247">
                <a:solidFill>
                  <a:srgbClr val="FFFFFF"/>
                </a:solidFill>
                <a:latin typeface="Helios Extended"/>
              </a:rPr>
              <a:t>Programming Languages: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15753" y="4662203"/>
            <a:ext cx="1995072" cy="39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7"/>
              </a:lnSpc>
            </a:pPr>
            <a:r>
              <a:rPr lang="en-US" sz="2247">
                <a:solidFill>
                  <a:srgbClr val="FFFFFF"/>
                </a:solidFill>
                <a:latin typeface="Helios Extended"/>
              </a:rPr>
              <a:t>Frameworks: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15753" y="6262841"/>
            <a:ext cx="3606050" cy="39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7"/>
              </a:lnSpc>
            </a:pPr>
            <a:r>
              <a:rPr lang="en-US" sz="2247">
                <a:solidFill>
                  <a:srgbClr val="FFFFFF"/>
                </a:solidFill>
                <a:latin typeface="Helios Extended"/>
              </a:rPr>
              <a:t>Frontend Development: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15753" y="7737398"/>
            <a:ext cx="2483510" cy="39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7"/>
              </a:lnSpc>
            </a:pPr>
            <a:r>
              <a:rPr lang="en-US" sz="2247">
                <a:solidFill>
                  <a:srgbClr val="FFFFFF"/>
                </a:solidFill>
                <a:latin typeface="Helios Extended"/>
              </a:rPr>
              <a:t>Cloud Platform 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124654" y="6649056"/>
            <a:ext cx="4744264" cy="4859682"/>
          </a:xfrm>
          <a:custGeom>
            <a:avLst/>
            <a:gdLst/>
            <a:ahLst/>
            <a:cxnLst/>
            <a:rect r="r" b="b" t="t" l="l"/>
            <a:pathLst>
              <a:path h="4859682" w="4744264">
                <a:moveTo>
                  <a:pt x="0" y="0"/>
                </a:moveTo>
                <a:lnTo>
                  <a:pt x="4744264" y="0"/>
                </a:lnTo>
                <a:lnTo>
                  <a:pt x="4744264" y="4859682"/>
                </a:lnTo>
                <a:lnTo>
                  <a:pt x="0" y="4859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0531" y="2529488"/>
            <a:ext cx="12450736" cy="596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5277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Helios Extended"/>
              </a:rPr>
              <a:t>Utilizes YOLOv7 model to analyze crowd size and dynamics in real-time. </a:t>
            </a:r>
          </a:p>
          <a:p>
            <a:pPr marL="626107" indent="-313054" lvl="1">
              <a:lnSpc>
                <a:spcPts val="5277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Helios Extended"/>
              </a:rPr>
              <a:t>Takes real time video as an input. </a:t>
            </a:r>
          </a:p>
          <a:p>
            <a:pPr marL="626107" indent="-313054" lvl="1">
              <a:lnSpc>
                <a:spcPts val="5277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Helios Extended"/>
              </a:rPr>
              <a:t>Detects the objects present in the video by adding bounding boxes with confidence levels.</a:t>
            </a:r>
          </a:p>
          <a:p>
            <a:pPr marL="626107" indent="-313054" lvl="1">
              <a:lnSpc>
                <a:spcPts val="5277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Helios Extended"/>
              </a:rPr>
              <a:t>Filtering the input to only detect people. </a:t>
            </a:r>
          </a:p>
          <a:p>
            <a:pPr marL="626107" indent="-313054" lvl="1">
              <a:lnSpc>
                <a:spcPts val="5277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Helios Extended"/>
              </a:rPr>
              <a:t>Revising the code to implement the count function.</a:t>
            </a:r>
          </a:p>
          <a:p>
            <a:pPr marL="626107" indent="-313054" lvl="1">
              <a:lnSpc>
                <a:spcPts val="5277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Helios Extended"/>
              </a:rPr>
              <a:t>Physical annotated inputs to improve accuracy.</a:t>
            </a:r>
          </a:p>
          <a:p>
            <a:pPr marL="626107" indent="-313054" lvl="1">
              <a:lnSpc>
                <a:spcPts val="5277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Helios Extended"/>
              </a:rPr>
              <a:t>Comparison between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7576" y="869950"/>
            <a:ext cx="14217342" cy="79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96"/>
              </a:lnSpc>
            </a:pPr>
            <a:r>
              <a:rPr lang="en-US" sz="5696">
                <a:solidFill>
                  <a:srgbClr val="FFFFFF"/>
                </a:solidFill>
                <a:latin typeface="Helios Extended Bold"/>
              </a:rPr>
              <a:t>Crowd Management Model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073017" y="363907"/>
            <a:ext cx="1911103" cy="236176"/>
          </a:xfrm>
          <a:custGeom>
            <a:avLst/>
            <a:gdLst/>
            <a:ahLst/>
            <a:cxnLst/>
            <a:rect r="r" b="b" t="t" l="l"/>
            <a:pathLst>
              <a:path h="236176" w="1911103">
                <a:moveTo>
                  <a:pt x="0" y="0"/>
                </a:moveTo>
                <a:lnTo>
                  <a:pt x="1911103" y="0"/>
                </a:lnTo>
                <a:lnTo>
                  <a:pt x="1911103" y="236176"/>
                </a:lnTo>
                <a:lnTo>
                  <a:pt x="0" y="236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657599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660897" y="236914"/>
            <a:ext cx="1739268" cy="442536"/>
          </a:xfrm>
          <a:custGeom>
            <a:avLst/>
            <a:gdLst/>
            <a:ahLst/>
            <a:cxnLst/>
            <a:rect r="r" b="b" t="t" l="l"/>
            <a:pathLst>
              <a:path h="442536" w="1739268">
                <a:moveTo>
                  <a:pt x="1739267" y="0"/>
                </a:moveTo>
                <a:lnTo>
                  <a:pt x="0" y="0"/>
                </a:lnTo>
                <a:lnTo>
                  <a:pt x="0" y="442536"/>
                </a:lnTo>
                <a:lnTo>
                  <a:pt x="1739267" y="442536"/>
                </a:lnTo>
                <a:lnTo>
                  <a:pt x="173926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6963" t="-238188" r="-69619" b="-591635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8185882" y="477232"/>
            <a:ext cx="64922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855676" y="1819456"/>
            <a:ext cx="3859819" cy="236517"/>
            <a:chOff x="0" y="0"/>
            <a:chExt cx="5146425" cy="315356"/>
          </a:xfrm>
        </p:grpSpPr>
        <p:sp>
          <p:nvSpPr>
            <p:cNvPr name="Freeform 9" id="9"/>
            <p:cNvSpPr/>
            <p:nvPr/>
          </p:nvSpPr>
          <p:spPr>
            <a:xfrm flipH="false" flipV="false" rot="-5400000">
              <a:off x="1155726" y="-1155726"/>
              <a:ext cx="315356" cy="2626808"/>
            </a:xfrm>
            <a:custGeom>
              <a:avLst/>
              <a:gdLst/>
              <a:ahLst/>
              <a:cxnLst/>
              <a:rect r="r" b="b" t="t" l="l"/>
              <a:pathLst>
                <a:path h="2626808" w="315356">
                  <a:moveTo>
                    <a:pt x="0" y="0"/>
                  </a:moveTo>
                  <a:lnTo>
                    <a:pt x="315356" y="0"/>
                  </a:lnTo>
                  <a:lnTo>
                    <a:pt x="315356" y="2626808"/>
                  </a:lnTo>
                  <a:lnTo>
                    <a:pt x="0" y="2626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645045" t="0" r="-78832" b="0"/>
              </a:stretch>
            </a:blipFill>
          </p:spPr>
        </p:sp>
        <p:sp>
          <p:nvSpPr>
            <p:cNvPr name="AutoShape 10" id="10"/>
            <p:cNvSpPr/>
            <p:nvPr/>
          </p:nvSpPr>
          <p:spPr>
            <a:xfrm>
              <a:off x="3021508" y="163268"/>
              <a:ext cx="2124917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76325"/>
            <a:ext cx="15140117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</a:pPr>
            <a:r>
              <a:rPr lang="en-US" sz="4200" spc="84">
                <a:solidFill>
                  <a:srgbClr val="FFFFFF"/>
                </a:solidFill>
                <a:latin typeface="Helios Extended Bold"/>
              </a:rPr>
              <a:t>USE CASES/UTILIZATION 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52059" y="2642057"/>
            <a:ext cx="14133777" cy="689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86" indent="-334643" lvl="1">
              <a:lnSpc>
                <a:spcPts val="5517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Inter"/>
              </a:rPr>
              <a:t>Assigning individuals or groups to waiting rooms based on crowd density and distribution can be performed.</a:t>
            </a:r>
            <a:r>
              <a:rPr lang="en-US" sz="3099">
                <a:solidFill>
                  <a:srgbClr val="FFFFFF"/>
                </a:solidFill>
                <a:latin typeface="Inter"/>
              </a:rPr>
              <a:t> </a:t>
            </a:r>
          </a:p>
          <a:p>
            <a:pPr>
              <a:lnSpc>
                <a:spcPts val="5517"/>
              </a:lnSpc>
            </a:pPr>
          </a:p>
          <a:p>
            <a:pPr marL="669286" indent="-334643" lvl="1">
              <a:lnSpc>
                <a:spcPts val="5517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Inter"/>
              </a:rPr>
              <a:t>Adapting resource allocation (staff, security, facilities) dynamically according to crowd fluctuations. </a:t>
            </a:r>
          </a:p>
          <a:p>
            <a:pPr>
              <a:lnSpc>
                <a:spcPts val="5517"/>
              </a:lnSpc>
            </a:pPr>
          </a:p>
          <a:p>
            <a:pPr marL="669286" indent="-334643" lvl="1">
              <a:lnSpc>
                <a:spcPts val="5517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Inter"/>
              </a:rPr>
              <a:t>Provides real-time alerts and recommendations for immediate action in critical scenarios. </a:t>
            </a:r>
          </a:p>
          <a:p>
            <a:pPr>
              <a:lnSpc>
                <a:spcPts val="5517"/>
              </a:lnSpc>
            </a:pPr>
          </a:p>
          <a:p>
            <a:pPr>
              <a:lnSpc>
                <a:spcPts val="5517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14805757" y="6793549"/>
            <a:ext cx="4744264" cy="4859682"/>
          </a:xfrm>
          <a:custGeom>
            <a:avLst/>
            <a:gdLst/>
            <a:ahLst/>
            <a:cxnLst/>
            <a:rect r="r" b="b" t="t" l="l"/>
            <a:pathLst>
              <a:path h="4859682" w="4744264">
                <a:moveTo>
                  <a:pt x="0" y="0"/>
                </a:moveTo>
                <a:lnTo>
                  <a:pt x="4744264" y="0"/>
                </a:lnTo>
                <a:lnTo>
                  <a:pt x="4744264" y="4859682"/>
                </a:lnTo>
                <a:lnTo>
                  <a:pt x="0" y="4859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038409"/>
            <a:ext cx="3859819" cy="236517"/>
            <a:chOff x="0" y="0"/>
            <a:chExt cx="5146425" cy="315356"/>
          </a:xfrm>
        </p:grpSpPr>
        <p:sp>
          <p:nvSpPr>
            <p:cNvPr name="Freeform 6" id="6"/>
            <p:cNvSpPr/>
            <p:nvPr/>
          </p:nvSpPr>
          <p:spPr>
            <a:xfrm flipH="false" flipV="false" rot="-5400000">
              <a:off x="1155726" y="-1155726"/>
              <a:ext cx="315356" cy="2626808"/>
            </a:xfrm>
            <a:custGeom>
              <a:avLst/>
              <a:gdLst/>
              <a:ahLst/>
              <a:cxnLst/>
              <a:rect r="r" b="b" t="t" l="l"/>
              <a:pathLst>
                <a:path h="2626808" w="315356">
                  <a:moveTo>
                    <a:pt x="0" y="0"/>
                  </a:moveTo>
                  <a:lnTo>
                    <a:pt x="315356" y="0"/>
                  </a:lnTo>
                  <a:lnTo>
                    <a:pt x="315356" y="2626808"/>
                  </a:lnTo>
                  <a:lnTo>
                    <a:pt x="0" y="2626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645045" t="0" r="-78832" b="0"/>
              </a:stretch>
            </a:blipFill>
          </p:spPr>
        </p:sp>
        <p:sp>
          <p:nvSpPr>
            <p:cNvPr name="AutoShape 7" id="7"/>
            <p:cNvSpPr/>
            <p:nvPr/>
          </p:nvSpPr>
          <p:spPr>
            <a:xfrm>
              <a:off x="3021508" y="163268"/>
              <a:ext cx="2124917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266786" y="585174"/>
            <a:ext cx="1911103" cy="236176"/>
          </a:xfrm>
          <a:custGeom>
            <a:avLst/>
            <a:gdLst/>
            <a:ahLst/>
            <a:cxnLst/>
            <a:rect r="r" b="b" t="t" l="l"/>
            <a:pathLst>
              <a:path h="236176" w="1911103">
                <a:moveTo>
                  <a:pt x="0" y="0"/>
                </a:moveTo>
                <a:lnTo>
                  <a:pt x="1911103" y="0"/>
                </a:lnTo>
                <a:lnTo>
                  <a:pt x="1911103" y="236177"/>
                </a:lnTo>
                <a:lnTo>
                  <a:pt x="0" y="236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657599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854665" y="458182"/>
            <a:ext cx="1739268" cy="442536"/>
          </a:xfrm>
          <a:custGeom>
            <a:avLst/>
            <a:gdLst/>
            <a:ahLst/>
            <a:cxnLst/>
            <a:rect r="r" b="b" t="t" l="l"/>
            <a:pathLst>
              <a:path h="442536" w="1739268">
                <a:moveTo>
                  <a:pt x="1739268" y="0"/>
                </a:moveTo>
                <a:lnTo>
                  <a:pt x="0" y="0"/>
                </a:lnTo>
                <a:lnTo>
                  <a:pt x="0" y="442536"/>
                </a:lnTo>
                <a:lnTo>
                  <a:pt x="1739268" y="442536"/>
                </a:lnTo>
                <a:lnTo>
                  <a:pt x="173926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66963" t="-238188" r="-69619" b="-591635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8379651" y="698500"/>
            <a:ext cx="64922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55515" y="736600"/>
            <a:ext cx="10928003" cy="71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79"/>
              </a:lnSpc>
            </a:pPr>
            <a:r>
              <a:rPr lang="en-US" sz="5079">
                <a:solidFill>
                  <a:srgbClr val="FFFFFF"/>
                </a:solidFill>
                <a:latin typeface="Helios Extended Bold"/>
              </a:rPr>
              <a:t>WORKING MODEL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690313" y="2105481"/>
            <a:ext cx="7137973" cy="6745385"/>
          </a:xfrm>
          <a:custGeom>
            <a:avLst/>
            <a:gdLst/>
            <a:ahLst/>
            <a:cxnLst/>
            <a:rect r="r" b="b" t="t" l="l"/>
            <a:pathLst>
              <a:path h="6745385" w="7137973">
                <a:moveTo>
                  <a:pt x="0" y="0"/>
                </a:moveTo>
                <a:lnTo>
                  <a:pt x="7137974" y="0"/>
                </a:lnTo>
                <a:lnTo>
                  <a:pt x="7137974" y="6745385"/>
                </a:lnTo>
                <a:lnTo>
                  <a:pt x="0" y="6745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9144000" y="1023938"/>
            <a:ext cx="190078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4017672" y="9258300"/>
            <a:ext cx="1475484" cy="4762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55515" y="2105481"/>
            <a:ext cx="8157673" cy="6608047"/>
          </a:xfrm>
          <a:custGeom>
            <a:avLst/>
            <a:gdLst/>
            <a:ahLst/>
            <a:cxnLst/>
            <a:rect r="r" b="b" t="t" l="l"/>
            <a:pathLst>
              <a:path h="6608047" w="8157673">
                <a:moveTo>
                  <a:pt x="0" y="0"/>
                </a:moveTo>
                <a:lnTo>
                  <a:pt x="8157673" y="0"/>
                </a:lnTo>
                <a:lnTo>
                  <a:pt x="8157673" y="6608048"/>
                </a:lnTo>
                <a:lnTo>
                  <a:pt x="0" y="6608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57678" y="1564709"/>
            <a:ext cx="5211587" cy="7826929"/>
          </a:xfrm>
          <a:custGeom>
            <a:avLst/>
            <a:gdLst/>
            <a:ahLst/>
            <a:cxnLst/>
            <a:rect r="r" b="b" t="t" l="l"/>
            <a:pathLst>
              <a:path h="7826929" w="5211587">
                <a:moveTo>
                  <a:pt x="0" y="0"/>
                </a:moveTo>
                <a:lnTo>
                  <a:pt x="5211587" y="0"/>
                </a:lnTo>
                <a:lnTo>
                  <a:pt x="5211587" y="7826929"/>
                </a:lnTo>
                <a:lnTo>
                  <a:pt x="0" y="7826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43" t="-1319" r="0" b="-1319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124654" y="6649056"/>
            <a:ext cx="4744264" cy="4859682"/>
          </a:xfrm>
          <a:custGeom>
            <a:avLst/>
            <a:gdLst/>
            <a:ahLst/>
            <a:cxnLst/>
            <a:rect r="r" b="b" t="t" l="l"/>
            <a:pathLst>
              <a:path h="4859682" w="4744264">
                <a:moveTo>
                  <a:pt x="0" y="0"/>
                </a:moveTo>
                <a:lnTo>
                  <a:pt x="4744264" y="0"/>
                </a:lnTo>
                <a:lnTo>
                  <a:pt x="4744264" y="4859682"/>
                </a:lnTo>
                <a:lnTo>
                  <a:pt x="0" y="4859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0897" y="2536439"/>
            <a:ext cx="10674287" cy="795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3"/>
              </a:lnSpc>
            </a:pPr>
            <a:r>
              <a:rPr lang="en-US" sz="2166">
                <a:solidFill>
                  <a:srgbClr val="FFFFFF"/>
                </a:solidFill>
                <a:latin typeface="Helios Extended"/>
              </a:rPr>
              <a:t>Anomaly detection model is used to detect when a crime scene </a:t>
            </a:r>
          </a:p>
          <a:p>
            <a:pPr>
              <a:lnSpc>
                <a:spcPts val="3943"/>
              </a:lnSpc>
            </a:pPr>
            <a:r>
              <a:rPr lang="en-US" sz="2166">
                <a:solidFill>
                  <a:srgbClr val="FFFFFF"/>
                </a:solidFill>
                <a:latin typeface="Helios Extended"/>
              </a:rPr>
              <a:t>is captured and notify the authorities about it.</a:t>
            </a:r>
          </a:p>
          <a:p>
            <a:pPr>
              <a:lnSpc>
                <a:spcPts val="3943"/>
              </a:lnSpc>
            </a:pPr>
            <a:r>
              <a:rPr lang="en-US" sz="2166">
                <a:solidFill>
                  <a:srgbClr val="FFFFFF"/>
                </a:solidFill>
                <a:latin typeface="Helios Extended"/>
              </a:rPr>
              <a:t>Basic flow of the logic is:</a:t>
            </a:r>
          </a:p>
          <a:p>
            <a:pPr>
              <a:lnSpc>
                <a:spcPts val="3943"/>
              </a:lnSpc>
            </a:pPr>
          </a:p>
          <a:p>
            <a:pPr marL="467784" indent="-233892" lvl="1">
              <a:lnSpc>
                <a:spcPts val="3943"/>
              </a:lnSpc>
              <a:buFont typeface="Arial"/>
              <a:buChar char="•"/>
            </a:pPr>
            <a:r>
              <a:rPr lang="en-US" sz="2166">
                <a:solidFill>
                  <a:srgbClr val="FFFFFF"/>
                </a:solidFill>
                <a:latin typeface="Helios Extended"/>
              </a:rPr>
              <a:t>Getting the video as an input.</a:t>
            </a:r>
          </a:p>
          <a:p>
            <a:pPr marL="467784" indent="-233892" lvl="1">
              <a:lnSpc>
                <a:spcPts val="3943"/>
              </a:lnSpc>
              <a:buFont typeface="Arial"/>
              <a:buChar char="•"/>
            </a:pPr>
            <a:r>
              <a:rPr lang="en-US" sz="2166">
                <a:solidFill>
                  <a:srgbClr val="FFFFFF"/>
                </a:solidFill>
                <a:latin typeface="Helios Extended"/>
              </a:rPr>
              <a:t>Extracting the frames from the video and preparing the</a:t>
            </a:r>
          </a:p>
          <a:p>
            <a:pPr>
              <a:lnSpc>
                <a:spcPts val="3943"/>
              </a:lnSpc>
            </a:pPr>
            <a:r>
              <a:rPr lang="en-US" sz="2166">
                <a:solidFill>
                  <a:srgbClr val="FFFFFF"/>
                </a:solidFill>
                <a:latin typeface="Helios Extended"/>
              </a:rPr>
              <a:t>     dataset.</a:t>
            </a:r>
          </a:p>
          <a:p>
            <a:pPr marL="467784" indent="-233892" lvl="1">
              <a:lnSpc>
                <a:spcPts val="3943"/>
              </a:lnSpc>
              <a:buFont typeface="Arial"/>
              <a:buChar char="•"/>
            </a:pPr>
            <a:r>
              <a:rPr lang="en-US" sz="2166">
                <a:solidFill>
                  <a:srgbClr val="FFFFFF"/>
                </a:solidFill>
                <a:latin typeface="Helios Extended"/>
              </a:rPr>
              <a:t>Creating a LRCN model using Tensorflow Keras API initiating accurate Convolution layers, Pooling layers, Dropout layers and LSTM layers.</a:t>
            </a:r>
          </a:p>
          <a:p>
            <a:pPr marL="467784" indent="-233892" lvl="1">
              <a:lnSpc>
                <a:spcPts val="3943"/>
              </a:lnSpc>
              <a:buFont typeface="Arial"/>
              <a:buChar char="•"/>
            </a:pPr>
            <a:r>
              <a:rPr lang="en-US" sz="2166">
                <a:solidFill>
                  <a:srgbClr val="FFFFFF"/>
                </a:solidFill>
                <a:latin typeface="Helios Extended"/>
              </a:rPr>
              <a:t>Training the model by fitting it through the multiple convolution layers and an early callback to prevent overfitting.</a:t>
            </a:r>
          </a:p>
          <a:p>
            <a:pPr marL="467784" indent="-233892" lvl="1">
              <a:lnSpc>
                <a:spcPts val="3943"/>
              </a:lnSpc>
              <a:buFont typeface="Arial"/>
              <a:buChar char="•"/>
            </a:pPr>
            <a:r>
              <a:rPr lang="en-US" sz="2166">
                <a:solidFill>
                  <a:srgbClr val="FFFFFF"/>
                </a:solidFill>
                <a:latin typeface="Helios Extended"/>
              </a:rPr>
              <a:t>Visualization of accuracy through multiple epochs.</a:t>
            </a:r>
          </a:p>
          <a:p>
            <a:pPr marL="467784" indent="-233892" lvl="1">
              <a:lnSpc>
                <a:spcPts val="3943"/>
              </a:lnSpc>
              <a:buFont typeface="Arial"/>
              <a:buChar char="•"/>
            </a:pPr>
            <a:r>
              <a:rPr lang="en-US" sz="2166">
                <a:solidFill>
                  <a:srgbClr val="FFFFFF"/>
                </a:solidFill>
                <a:latin typeface="Helios Extended"/>
              </a:rPr>
              <a:t>Predicting the outcome by providing a video.</a:t>
            </a:r>
          </a:p>
          <a:p>
            <a:pPr>
              <a:lnSpc>
                <a:spcPts val="3943"/>
              </a:lnSpc>
            </a:pPr>
            <a:r>
              <a:rPr lang="en-US" sz="2166">
                <a:solidFill>
                  <a:srgbClr val="FFFFFF"/>
                </a:solidFill>
                <a:latin typeface="Helios Extended"/>
              </a:rPr>
              <a:t> </a:t>
            </a:r>
          </a:p>
          <a:p>
            <a:pPr>
              <a:lnSpc>
                <a:spcPts val="3943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073017" y="363907"/>
            <a:ext cx="1911103" cy="236176"/>
          </a:xfrm>
          <a:custGeom>
            <a:avLst/>
            <a:gdLst/>
            <a:ahLst/>
            <a:cxnLst/>
            <a:rect r="r" b="b" t="t" l="l"/>
            <a:pathLst>
              <a:path h="236176" w="1911103">
                <a:moveTo>
                  <a:pt x="0" y="0"/>
                </a:moveTo>
                <a:lnTo>
                  <a:pt x="1911103" y="0"/>
                </a:lnTo>
                <a:lnTo>
                  <a:pt x="1911103" y="236176"/>
                </a:lnTo>
                <a:lnTo>
                  <a:pt x="0" y="236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657599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660897" y="236914"/>
            <a:ext cx="1739268" cy="442536"/>
          </a:xfrm>
          <a:custGeom>
            <a:avLst/>
            <a:gdLst/>
            <a:ahLst/>
            <a:cxnLst/>
            <a:rect r="r" b="b" t="t" l="l"/>
            <a:pathLst>
              <a:path h="442536" w="1739268">
                <a:moveTo>
                  <a:pt x="1739267" y="0"/>
                </a:moveTo>
                <a:lnTo>
                  <a:pt x="0" y="0"/>
                </a:lnTo>
                <a:lnTo>
                  <a:pt x="0" y="442536"/>
                </a:lnTo>
                <a:lnTo>
                  <a:pt x="1739267" y="442536"/>
                </a:lnTo>
                <a:lnTo>
                  <a:pt x="173926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6963" t="-238188" r="-69619" b="-591635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8185882" y="477232"/>
            <a:ext cx="64922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855676" y="1819456"/>
            <a:ext cx="3859819" cy="236517"/>
            <a:chOff x="0" y="0"/>
            <a:chExt cx="5146425" cy="315356"/>
          </a:xfrm>
        </p:grpSpPr>
        <p:sp>
          <p:nvSpPr>
            <p:cNvPr name="Freeform 8" id="8"/>
            <p:cNvSpPr/>
            <p:nvPr/>
          </p:nvSpPr>
          <p:spPr>
            <a:xfrm flipH="false" flipV="false" rot="-5400000">
              <a:off x="1155726" y="-1155726"/>
              <a:ext cx="315356" cy="2626808"/>
            </a:xfrm>
            <a:custGeom>
              <a:avLst/>
              <a:gdLst/>
              <a:ahLst/>
              <a:cxnLst/>
              <a:rect r="r" b="b" t="t" l="l"/>
              <a:pathLst>
                <a:path h="2626808" w="315356">
                  <a:moveTo>
                    <a:pt x="0" y="0"/>
                  </a:moveTo>
                  <a:lnTo>
                    <a:pt x="315356" y="0"/>
                  </a:lnTo>
                  <a:lnTo>
                    <a:pt x="315356" y="2626808"/>
                  </a:lnTo>
                  <a:lnTo>
                    <a:pt x="0" y="2626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645045" t="0" r="-78832" b="0"/>
              </a:stretch>
            </a:blipFill>
          </p:spPr>
        </p:sp>
        <p:sp>
          <p:nvSpPr>
            <p:cNvPr name="AutoShape 9" id="9"/>
            <p:cNvSpPr/>
            <p:nvPr/>
          </p:nvSpPr>
          <p:spPr>
            <a:xfrm>
              <a:off x="3021508" y="163268"/>
              <a:ext cx="2124917" cy="0"/>
            </a:xfrm>
            <a:prstGeom prst="line">
              <a:avLst/>
            </a:prstGeom>
            <a:ln cap="flat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02364" y="2338910"/>
            <a:ext cx="7729163" cy="3690240"/>
          </a:xfrm>
          <a:custGeom>
            <a:avLst/>
            <a:gdLst/>
            <a:ahLst/>
            <a:cxnLst/>
            <a:rect r="r" b="b" t="t" l="l"/>
            <a:pathLst>
              <a:path h="3690240" w="7729163">
                <a:moveTo>
                  <a:pt x="0" y="0"/>
                </a:moveTo>
                <a:lnTo>
                  <a:pt x="7729163" y="0"/>
                </a:lnTo>
                <a:lnTo>
                  <a:pt x="7729163" y="3690240"/>
                </a:lnTo>
                <a:lnTo>
                  <a:pt x="0" y="36902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17576" y="869950"/>
            <a:ext cx="14217342" cy="79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96"/>
              </a:lnSpc>
            </a:pPr>
            <a:r>
              <a:rPr lang="en-US" sz="5696">
                <a:solidFill>
                  <a:srgbClr val="FFFFFF"/>
                </a:solidFill>
                <a:latin typeface="Helios Extended Bold"/>
              </a:rPr>
              <a:t>Crime Detection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DAF8Lljoo-k</dc:identifier>
  <dcterms:modified xsi:type="dcterms:W3CDTF">2011-08-01T06:04:30Z</dcterms:modified>
  <cp:revision>1</cp:revision>
  <dc:title>Nestria_PPT</dc:title>
</cp:coreProperties>
</file>